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 id="2147483660" r:id="rId5"/>
  </p:sldMasterIdLst>
  <p:notesMasterIdLst>
    <p:notesMasterId r:id="rId22"/>
  </p:notesMasterIdLst>
  <p:sldIdLst>
    <p:sldId id="266" r:id="rId6"/>
    <p:sldId id="274" r:id="rId7"/>
    <p:sldId id="269" r:id="rId8"/>
    <p:sldId id="273" r:id="rId9"/>
    <p:sldId id="272" r:id="rId10"/>
    <p:sldId id="271" r:id="rId11"/>
    <p:sldId id="270" r:id="rId12"/>
    <p:sldId id="278" r:id="rId13"/>
    <p:sldId id="277" r:id="rId14"/>
    <p:sldId id="276" r:id="rId15"/>
    <p:sldId id="275" r:id="rId16"/>
    <p:sldId id="279" r:id="rId17"/>
    <p:sldId id="280" r:id="rId18"/>
    <p:sldId id="281" r:id="rId19"/>
    <p:sldId id="282" r:id="rId20"/>
    <p:sldId id="26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8" d="100"/>
          <a:sy n="78" d="100"/>
        </p:scale>
        <p:origin x="180" y="6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6/21/2021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6/21/2021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6/21/2021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6/21/2021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0F64B13-0031-4C2F-ABF6-CD9CF2115B82}" type="datetime1">
              <a:rPr lang="en-US" smtClean="0"/>
              <a:t>6/21/2021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044153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DC1DE6-48B1-468A-A697-8ECDF6B7C7FA}" type="datetime1">
              <a:rPr lang="en-US" smtClean="0"/>
              <a:t>6/21/2021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86821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EBBCCA2-1DD1-4321-BE98-7284A44630D9}" type="datetime1">
              <a:rPr lang="en-US" smtClean="0"/>
              <a:t>6/21/2021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111400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ECDA29A-CFC9-4355-A973-4D38CF0159B8}" type="datetime1">
              <a:rPr lang="en-US" smtClean="0"/>
              <a:t>6/21/2021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118577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D278F2B3-4BEB-42FD-ABA5-F77CD61B8654}" type="datetime1">
              <a:rPr lang="en-US" smtClean="0"/>
              <a:t>6/21/2021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33978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48C638-447E-4F73-8BD7-48E2DED9F721}" type="datetime1">
              <a:rPr lang="en-US" smtClean="0"/>
              <a:t>6/21/2021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461097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A97CDA-BFAB-40C5-AB50-D46242FA1F9A}" type="datetime1">
              <a:rPr lang="en-US" smtClean="0"/>
              <a:t>6/21/2021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1938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249C82-6353-42BF-9E45-4CA987BBA648}" type="datetime1">
              <a:rPr lang="en-US" smtClean="0"/>
              <a:t>6/21/2021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127763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6/21/2021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3EE2504-EE6F-40CA-B4DE-7A566918FE59}" type="datetime1">
              <a:rPr lang="en-US" smtClean="0"/>
              <a:t>6/21/2021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2736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5AB20B3-B1DD-491C-A1FF-CBD93242622B}" type="datetime1">
              <a:rPr lang="en-US" smtClean="0"/>
              <a:t>6/21/2021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653838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5F7CB5-73EA-4872-8AA7-B3B5033FE780}" type="datetime1">
              <a:rPr lang="en-US" smtClean="0"/>
              <a:t>6/21/2021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06096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281F84-5590-478C-B7B6-3728E9EBC0EE}" type="datetime1">
              <a:rPr lang="en-US" smtClean="0"/>
              <a:t>6/21/2021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643324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8DD3F0-35E5-490E-9EFE-A691FA9448D4}" type="datetime1">
              <a:rPr lang="en-US" smtClean="0"/>
              <a:t>6/21/2021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773267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BFAF9DA-1F90-469E-9633-EBE509CB5299}" type="datetime1">
              <a:rPr lang="en-US" smtClean="0"/>
              <a:t>6/21/2021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15139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2BB7C38-DAEF-4B25-9E64-7D4F591BFF35}" type="datetime1">
              <a:rPr lang="en-US" smtClean="0"/>
              <a:t>6/21/2021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77967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AE5295-B301-4BA4-B7A3-0CBCF8E388C0}" type="datetime1">
              <a:rPr lang="en-US" smtClean="0"/>
              <a:t>6/21/2021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951873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C336B0-A9BB-4850-B738-DDBA7DAB88F0}" type="datetime1">
              <a:rPr lang="en-US" smtClean="0"/>
              <a:t>6/21/2021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6264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6/21/2021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6/21/2021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6/21/2021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6/21/2021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6/21/2021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6/21/2021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6/21/2021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6/21/2021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59EB4B7E-4581-4AC8-8B79-1CDD7F92A0D7}" type="datetime1">
              <a:rPr lang="en-US" smtClean="0"/>
              <a:t>6/21/2021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9053213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100000"/>
        </a:lnSpc>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00000"/>
        </a:lnSpc>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lnSpc>
          <a:spcPct val="100000"/>
        </a:lnSpc>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lnSpc>
          <a:spcPct val="100000"/>
        </a:lnSpc>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lnSpc>
          <a:spcPct val="100000"/>
        </a:lnSpc>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lnSpc>
          <a:spcPct val="100000"/>
        </a:lnSpc>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hyperlink" Target="Credit%20card%20fraud%20detection.mp4" TargetMode="Externa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096000" y="4050118"/>
            <a:ext cx="5428183" cy="824594"/>
          </a:xfrm>
        </p:spPr>
        <p:txBody>
          <a:bodyPr>
            <a:normAutofit/>
          </a:bodyPr>
          <a:lstStyle/>
          <a:p>
            <a:pPr algn="l"/>
            <a:r>
              <a:rPr lang="en-US" sz="3600" cap="none" dirty="0">
                <a:solidFill>
                  <a:srgbClr val="FFFFFF"/>
                </a:solidFill>
                <a:latin typeface="Times New Roman" panose="02020603050405020304" pitchFamily="18" charset="0"/>
                <a:cs typeface="Times New Roman" panose="02020603050405020304" pitchFamily="18" charset="0"/>
              </a:rPr>
              <a:t>Credit Card Fraud Detection</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138003" y="4990281"/>
            <a:ext cx="5428183" cy="1216540"/>
          </a:xfrm>
        </p:spPr>
        <p:txBody>
          <a:bodyPr>
            <a:normAutofit lnSpcReduction="10000"/>
          </a:bodyPr>
          <a:lstStyle/>
          <a:p>
            <a:pPr>
              <a:spcAft>
                <a:spcPts val="600"/>
              </a:spcAft>
            </a:pPr>
            <a:r>
              <a:rPr lang="en-US" sz="1800" dirty="0">
                <a:solidFill>
                  <a:srgbClr val="FFFFFF"/>
                </a:solidFill>
                <a:latin typeface="Times New Roman" panose="02020603050405020304" pitchFamily="18" charset="0"/>
                <a:cs typeface="Times New Roman" panose="02020603050405020304" pitchFamily="18" charset="0"/>
              </a:rPr>
              <a:t>By- Diptirtha Chatterjee, Dhiraj Kumar,</a:t>
            </a:r>
          </a:p>
          <a:p>
            <a:pPr>
              <a:spcAft>
                <a:spcPts val="600"/>
              </a:spcAft>
            </a:pPr>
            <a:r>
              <a:rPr lang="en-US" sz="1800" dirty="0">
                <a:solidFill>
                  <a:srgbClr val="FFFFFF"/>
                </a:solidFill>
                <a:latin typeface="Times New Roman" panose="02020603050405020304" pitchFamily="18" charset="0"/>
                <a:cs typeface="Times New Roman" panose="02020603050405020304" pitchFamily="18" charset="0"/>
              </a:rPr>
              <a:t>Prasoon Singh Patel, Shailendra Nath Yadav</a:t>
            </a:r>
          </a:p>
          <a:p>
            <a:pPr>
              <a:spcAft>
                <a:spcPts val="600"/>
              </a:spcAft>
            </a:pPr>
            <a:r>
              <a:rPr lang="en-US" sz="1800" dirty="0">
                <a:solidFill>
                  <a:srgbClr val="FFFFFF"/>
                </a:solidFill>
                <a:latin typeface="Times New Roman" panose="02020603050405020304" pitchFamily="18" charset="0"/>
                <a:cs typeface="Times New Roman" panose="02020603050405020304" pitchFamily="18" charset="0"/>
              </a:rPr>
              <a:t>DST - CIMS BHU</a:t>
            </a:r>
          </a:p>
          <a:p>
            <a:pPr>
              <a:spcAft>
                <a:spcPts val="600"/>
              </a:spcAft>
            </a:pPr>
            <a:endParaRPr lang="en-US" sz="1800" dirty="0">
              <a:solidFill>
                <a:srgbClr val="FFFFFF"/>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FDD901E-32B0-46AC-8AC4-0CB7BFD3A069}"/>
              </a:ext>
            </a:extLst>
          </p:cNvPr>
          <p:cNvPicPr>
            <a:picLocks noChangeAspect="1"/>
          </p:cNvPicPr>
          <p:nvPr/>
        </p:nvPicPr>
        <p:blipFill>
          <a:blip r:embed="rId3"/>
          <a:stretch>
            <a:fillRect/>
          </a:stretch>
        </p:blipFill>
        <p:spPr>
          <a:xfrm>
            <a:off x="10201982" y="247324"/>
            <a:ext cx="1364203" cy="1934548"/>
          </a:xfrm>
          <a:prstGeom prst="rect">
            <a:avLst/>
          </a:prstGeom>
        </p:spPr>
      </p:pic>
    </p:spTree>
    <p:extLst>
      <p:ext uri="{BB962C8B-B14F-4D97-AF65-F5344CB8AC3E}">
        <p14:creationId xmlns:p14="http://schemas.microsoft.com/office/powerpoint/2010/main" val="74557619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Graphical Analysis of Target Value</a:t>
            </a:r>
            <a:endParaRPr lang="en-IN" i="1" u="sng" dirty="0">
              <a:effectLst/>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AD8661CF-36FF-4C3B-AFAD-88FF7BD4E71A}"/>
              </a:ext>
            </a:extLst>
          </p:cNvPr>
          <p:cNvPicPr>
            <a:picLocks noGrp="1" noChangeAspect="1"/>
          </p:cNvPicPr>
          <p:nvPr>
            <p:ph idx="1"/>
          </p:nvPr>
        </p:nvPicPr>
        <p:blipFill>
          <a:blip r:embed="rId2"/>
          <a:stretch>
            <a:fillRect/>
          </a:stretch>
        </p:blipFill>
        <p:spPr>
          <a:xfrm>
            <a:off x="754112" y="1866900"/>
            <a:ext cx="5341888" cy="4239986"/>
          </a:xfrm>
          <a:prstGeom prst="rect">
            <a:avLst/>
          </a:prstGeom>
        </p:spPr>
      </p:pic>
      <p:pic>
        <p:nvPicPr>
          <p:cNvPr id="8" name="Picture 7">
            <a:extLst>
              <a:ext uri="{FF2B5EF4-FFF2-40B4-BE49-F238E27FC236}">
                <a16:creationId xmlns:a16="http://schemas.microsoft.com/office/drawing/2014/main" id="{13D41AA0-9E90-4201-B745-3D6F456CC6B0}"/>
              </a:ext>
            </a:extLst>
          </p:cNvPr>
          <p:cNvPicPr>
            <a:picLocks noChangeAspect="1"/>
          </p:cNvPicPr>
          <p:nvPr/>
        </p:nvPicPr>
        <p:blipFill>
          <a:blip r:embed="rId3"/>
          <a:stretch>
            <a:fillRect/>
          </a:stretch>
        </p:blipFill>
        <p:spPr>
          <a:xfrm>
            <a:off x="6676486" y="1866899"/>
            <a:ext cx="4824416" cy="4239985"/>
          </a:xfrm>
          <a:prstGeom prst="rect">
            <a:avLst/>
          </a:prstGeom>
        </p:spPr>
      </p:pic>
    </p:spTree>
    <p:extLst>
      <p:ext uri="{BB962C8B-B14F-4D97-AF65-F5344CB8AC3E}">
        <p14:creationId xmlns:p14="http://schemas.microsoft.com/office/powerpoint/2010/main" val="36301098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a:xfrm>
            <a:off x="848481" y="195943"/>
            <a:ext cx="10353762" cy="1483179"/>
          </a:xfrm>
        </p:spPr>
        <p:txBody>
          <a:bodyPr/>
          <a:lstStyle/>
          <a:p>
            <a:r>
              <a:rPr lang="en-US" i="1" u="sng" dirty="0">
                <a:effectLst/>
                <a:latin typeface="Times New Roman" panose="02020603050405020304" pitchFamily="18" charset="0"/>
                <a:cs typeface="Times New Roman" panose="02020603050405020304" pitchFamily="18" charset="0"/>
              </a:rPr>
              <a:t>Findings from the Analysis</a:t>
            </a:r>
            <a:endParaRPr lang="en-IN" i="1" u="sng" dirty="0">
              <a:effectLst/>
              <a:latin typeface="Times New Roman" panose="02020603050405020304" pitchFamily="18" charset="0"/>
              <a:cs typeface="Times New Roman" panose="02020603050405020304" pitchFamily="18" charset="0"/>
            </a:endParaRPr>
          </a:p>
        </p:txBody>
      </p:sp>
      <p:sp>
        <p:nvSpPr>
          <p:cNvPr id="11" name="Content Placeholder 10">
            <a:extLst>
              <a:ext uri="{FF2B5EF4-FFF2-40B4-BE49-F238E27FC236}">
                <a16:creationId xmlns:a16="http://schemas.microsoft.com/office/drawing/2014/main" id="{E6956EA3-1157-45F4-B80E-5216C935BC1A}"/>
              </a:ext>
            </a:extLst>
          </p:cNvPr>
          <p:cNvSpPr>
            <a:spLocks noGrp="1"/>
          </p:cNvSpPr>
          <p:nvPr>
            <p:ph idx="1"/>
          </p:nvPr>
        </p:nvSpPr>
        <p:spPr>
          <a:xfrm>
            <a:off x="848481" y="1510392"/>
            <a:ext cx="10353762" cy="5151665"/>
          </a:xfrm>
        </p:spPr>
        <p:txBody>
          <a:bodyPr/>
          <a:lstStyle/>
          <a:p>
            <a:r>
              <a:rPr lang="en-US" i="1" u="sng" dirty="0">
                <a:latin typeface="Times New Roman" panose="02020603050405020304" pitchFamily="18" charset="0"/>
                <a:cs typeface="Times New Roman" panose="02020603050405020304" pitchFamily="18" charset="0"/>
              </a:rPr>
              <a:t>Logistic Regression:</a:t>
            </a:r>
            <a:r>
              <a:rPr lang="en-US" i="1" dirty="0">
                <a:latin typeface="Times New Roman" panose="02020603050405020304" pitchFamily="18" charset="0"/>
                <a:cs typeface="Times New Roman" panose="02020603050405020304" pitchFamily="18" charset="0"/>
              </a:rPr>
              <a:t>							</a:t>
            </a:r>
            <a:r>
              <a:rPr lang="en-US" i="1" u="sng" dirty="0">
                <a:latin typeface="Times New Roman" panose="02020603050405020304" pitchFamily="18" charset="0"/>
                <a:cs typeface="Times New Roman" panose="02020603050405020304" pitchFamily="18" charset="0"/>
              </a:rPr>
              <a:t>Support Vector Machine</a:t>
            </a:r>
            <a:r>
              <a:rPr lang="en-US" i="1" dirty="0">
                <a:latin typeface="Times New Roman" panose="02020603050405020304" pitchFamily="18" charset="0"/>
                <a:cs typeface="Times New Roman" panose="02020603050405020304" pitchFamily="18" charset="0"/>
              </a:rPr>
              <a:t>:</a:t>
            </a:r>
            <a:endParaRPr lang="en-US"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pPr marL="36900" indent="0">
              <a:buNone/>
            </a:pPr>
            <a:endParaRPr lang="en-IN" i="1" u="sng" dirty="0">
              <a:latin typeface="Times New Roman" panose="02020603050405020304" pitchFamily="18" charset="0"/>
              <a:cs typeface="Times New Roman" panose="02020603050405020304" pitchFamily="18" charset="0"/>
            </a:endParaRPr>
          </a:p>
          <a:p>
            <a:r>
              <a:rPr lang="en-IN" i="1" u="sng" dirty="0">
                <a:latin typeface="Times New Roman" panose="02020603050405020304" pitchFamily="18" charset="0"/>
                <a:cs typeface="Times New Roman" panose="02020603050405020304" pitchFamily="18" charset="0"/>
              </a:rPr>
              <a:t>K-Nearest Neighbours:</a:t>
            </a:r>
            <a:r>
              <a:rPr lang="en-IN" i="1" dirty="0">
                <a:latin typeface="Times New Roman" panose="02020603050405020304" pitchFamily="18" charset="0"/>
                <a:cs typeface="Times New Roman" panose="02020603050405020304" pitchFamily="18" charset="0"/>
              </a:rPr>
              <a:t>							</a:t>
            </a:r>
            <a:r>
              <a:rPr lang="en-IN" i="1" u="sng" dirty="0">
                <a:latin typeface="Times New Roman" panose="02020603050405020304" pitchFamily="18" charset="0"/>
                <a:cs typeface="Times New Roman" panose="02020603050405020304" pitchFamily="18" charset="0"/>
              </a:rPr>
              <a:t>Random Forest</a:t>
            </a:r>
            <a:r>
              <a:rPr lang="en-IN" i="1" dirty="0">
                <a:latin typeface="Times New Roman" panose="02020603050405020304" pitchFamily="18" charset="0"/>
                <a:cs typeface="Times New Roman" panose="02020603050405020304" pitchFamily="18" charset="0"/>
              </a:rPr>
              <a:t> :</a:t>
            </a:r>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r>
              <a:rPr lang="en-IN" i="1" u="sng" dirty="0">
                <a:latin typeface="Times New Roman" panose="02020603050405020304" pitchFamily="18" charset="0"/>
                <a:cs typeface="Times New Roman" panose="02020603050405020304" pitchFamily="18" charset="0"/>
              </a:rPr>
              <a:t>Naïve Bayes: </a:t>
            </a:r>
            <a:r>
              <a:rPr lang="en-IN" i="1" dirty="0">
                <a:latin typeface="Times New Roman" panose="02020603050405020304" pitchFamily="18" charset="0"/>
                <a:cs typeface="Times New Roman" panose="02020603050405020304" pitchFamily="18" charset="0"/>
              </a:rPr>
              <a:t>									</a:t>
            </a:r>
            <a:r>
              <a:rPr lang="en-IN" i="1" u="sng" dirty="0">
                <a:latin typeface="Times New Roman" panose="02020603050405020304" pitchFamily="18" charset="0"/>
                <a:cs typeface="Times New Roman" panose="02020603050405020304" pitchFamily="18" charset="0"/>
              </a:rPr>
              <a:t>Artificial Neural Network:</a:t>
            </a:r>
          </a:p>
          <a:p>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p:txBody>
      </p:sp>
      <p:graphicFrame>
        <p:nvGraphicFramePr>
          <p:cNvPr id="13" name="Table 12">
            <a:extLst>
              <a:ext uri="{FF2B5EF4-FFF2-40B4-BE49-F238E27FC236}">
                <a16:creationId xmlns:a16="http://schemas.microsoft.com/office/drawing/2014/main" id="{5F3B42C4-7AD5-4ECE-A32D-D70C45C1A0CC}"/>
              </a:ext>
            </a:extLst>
          </p:cNvPr>
          <p:cNvGraphicFramePr>
            <a:graphicFrameLocks noGrp="1"/>
          </p:cNvGraphicFramePr>
          <p:nvPr>
            <p:extLst>
              <p:ext uri="{D42A27DB-BD31-4B8C-83A1-F6EECF244321}">
                <p14:modId xmlns:p14="http://schemas.microsoft.com/office/powerpoint/2010/main" val="627277885"/>
              </p:ext>
            </p:extLst>
          </p:nvPr>
        </p:nvGraphicFramePr>
        <p:xfrm>
          <a:off x="1149758" y="2036549"/>
          <a:ext cx="3299778" cy="977401"/>
        </p:xfrm>
        <a:graphic>
          <a:graphicData uri="http://schemas.openxmlformats.org/drawingml/2006/table">
            <a:tbl>
              <a:tblPr firstRow="1" firstCol="1" bandRow="1">
                <a:tableStyleId>{2A488322-F2BA-4B5B-9748-0D474271808F}</a:tableStyleId>
              </a:tblPr>
              <a:tblGrid>
                <a:gridCol w="1099694">
                  <a:extLst>
                    <a:ext uri="{9D8B030D-6E8A-4147-A177-3AD203B41FA5}">
                      <a16:colId xmlns:a16="http://schemas.microsoft.com/office/drawing/2014/main" val="2397232346"/>
                    </a:ext>
                  </a:extLst>
                </a:gridCol>
                <a:gridCol w="1099694">
                  <a:extLst>
                    <a:ext uri="{9D8B030D-6E8A-4147-A177-3AD203B41FA5}">
                      <a16:colId xmlns:a16="http://schemas.microsoft.com/office/drawing/2014/main" val="1697180138"/>
                    </a:ext>
                  </a:extLst>
                </a:gridCol>
                <a:gridCol w="1100390">
                  <a:extLst>
                    <a:ext uri="{9D8B030D-6E8A-4147-A177-3AD203B41FA5}">
                      <a16:colId xmlns:a16="http://schemas.microsoft.com/office/drawing/2014/main" val="1377272389"/>
                    </a:ext>
                  </a:extLst>
                </a:gridCol>
              </a:tblGrid>
              <a:tr h="494829">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 </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Predicted No</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Predicted Yes</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77694558"/>
                  </a:ext>
                </a:extLst>
              </a:tr>
              <a:tr h="24128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No</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IN" sz="1200">
                          <a:effectLst/>
                          <a:latin typeface="Times New Roman" panose="02020603050405020304" pitchFamily="18" charset="0"/>
                          <a:cs typeface="Times New Roman" panose="02020603050405020304" pitchFamily="18" charset="0"/>
                        </a:rPr>
                        <a:t>56854  </a:t>
                      </a:r>
                      <a:r>
                        <a:rPr lang="en-IN" sz="1100">
                          <a:effectLst/>
                          <a:latin typeface="Times New Roman" panose="02020603050405020304" pitchFamily="18" charset="0"/>
                          <a:cs typeface="Times New Roman" panose="02020603050405020304" pitchFamily="18" charset="0"/>
                        </a:rPr>
                        <a:t> </a:t>
                      </a:r>
                      <a:r>
                        <a:rPr lang="en-IN" sz="1050">
                          <a:effectLst/>
                          <a:latin typeface="Times New Roman" panose="02020603050405020304" pitchFamily="18" charset="0"/>
                          <a:cs typeface="Times New Roman" panose="02020603050405020304" pitchFamily="18" charset="0"/>
                        </a:rPr>
                        <a:t> </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10</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8214341"/>
                  </a:ext>
                </a:extLst>
              </a:tr>
              <a:tr h="24128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37</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61</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68679347"/>
                  </a:ext>
                </a:extLst>
              </a:tr>
            </a:tbl>
          </a:graphicData>
        </a:graphic>
      </p:graphicFrame>
      <p:graphicFrame>
        <p:nvGraphicFramePr>
          <p:cNvPr id="14" name="Table 13">
            <a:extLst>
              <a:ext uri="{FF2B5EF4-FFF2-40B4-BE49-F238E27FC236}">
                <a16:creationId xmlns:a16="http://schemas.microsoft.com/office/drawing/2014/main" id="{4B1CA655-9491-4BBF-BD35-4930DC1707E5}"/>
              </a:ext>
            </a:extLst>
          </p:cNvPr>
          <p:cNvGraphicFramePr>
            <a:graphicFrameLocks noGrp="1"/>
          </p:cNvGraphicFramePr>
          <p:nvPr>
            <p:extLst>
              <p:ext uri="{D42A27DB-BD31-4B8C-83A1-F6EECF244321}">
                <p14:modId xmlns:p14="http://schemas.microsoft.com/office/powerpoint/2010/main" val="2544135871"/>
              </p:ext>
            </p:extLst>
          </p:nvPr>
        </p:nvGraphicFramePr>
        <p:xfrm>
          <a:off x="1149759" y="3891985"/>
          <a:ext cx="3365093" cy="977401"/>
        </p:xfrm>
        <a:graphic>
          <a:graphicData uri="http://schemas.openxmlformats.org/drawingml/2006/table">
            <a:tbl>
              <a:tblPr firstRow="1" firstCol="1" bandRow="1">
                <a:tableStyleId>{93296810-A885-4BE3-A3E7-6D5BEEA58F35}</a:tableStyleId>
              </a:tblPr>
              <a:tblGrid>
                <a:gridCol w="1121461">
                  <a:extLst>
                    <a:ext uri="{9D8B030D-6E8A-4147-A177-3AD203B41FA5}">
                      <a16:colId xmlns:a16="http://schemas.microsoft.com/office/drawing/2014/main" val="114970446"/>
                    </a:ext>
                  </a:extLst>
                </a:gridCol>
                <a:gridCol w="1121461">
                  <a:extLst>
                    <a:ext uri="{9D8B030D-6E8A-4147-A177-3AD203B41FA5}">
                      <a16:colId xmlns:a16="http://schemas.microsoft.com/office/drawing/2014/main" val="592150451"/>
                    </a:ext>
                  </a:extLst>
                </a:gridCol>
                <a:gridCol w="1122171">
                  <a:extLst>
                    <a:ext uri="{9D8B030D-6E8A-4147-A177-3AD203B41FA5}">
                      <a16:colId xmlns:a16="http://schemas.microsoft.com/office/drawing/2014/main" val="3532300317"/>
                    </a:ext>
                  </a:extLst>
                </a:gridCol>
              </a:tblGrid>
              <a:tr h="494829">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 </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Predicted No</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Predicted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91933297"/>
                  </a:ext>
                </a:extLst>
              </a:tr>
              <a:tr h="24128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No</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56860</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4</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82496514"/>
                  </a:ext>
                </a:extLst>
              </a:tr>
              <a:tr h="24128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28</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70</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02248084"/>
                  </a:ext>
                </a:extLst>
              </a:tr>
            </a:tbl>
          </a:graphicData>
        </a:graphic>
      </p:graphicFrame>
      <p:graphicFrame>
        <p:nvGraphicFramePr>
          <p:cNvPr id="15" name="Table 14">
            <a:extLst>
              <a:ext uri="{FF2B5EF4-FFF2-40B4-BE49-F238E27FC236}">
                <a16:creationId xmlns:a16="http://schemas.microsoft.com/office/drawing/2014/main" id="{BB0243D5-C543-46C9-86D9-59FB86D9CFBA}"/>
              </a:ext>
            </a:extLst>
          </p:cNvPr>
          <p:cNvGraphicFramePr>
            <a:graphicFrameLocks noGrp="1"/>
          </p:cNvGraphicFramePr>
          <p:nvPr>
            <p:extLst>
              <p:ext uri="{D42A27DB-BD31-4B8C-83A1-F6EECF244321}">
                <p14:modId xmlns:p14="http://schemas.microsoft.com/office/powerpoint/2010/main" val="1381315158"/>
              </p:ext>
            </p:extLst>
          </p:nvPr>
        </p:nvGraphicFramePr>
        <p:xfrm>
          <a:off x="1149758" y="5565208"/>
          <a:ext cx="3365093" cy="977401"/>
        </p:xfrm>
        <a:graphic>
          <a:graphicData uri="http://schemas.openxmlformats.org/drawingml/2006/table">
            <a:tbl>
              <a:tblPr firstRow="1" firstCol="1" bandRow="1">
                <a:tableStyleId>{93296810-A885-4BE3-A3E7-6D5BEEA58F35}</a:tableStyleId>
              </a:tblPr>
              <a:tblGrid>
                <a:gridCol w="1121461">
                  <a:extLst>
                    <a:ext uri="{9D8B030D-6E8A-4147-A177-3AD203B41FA5}">
                      <a16:colId xmlns:a16="http://schemas.microsoft.com/office/drawing/2014/main" val="3578643690"/>
                    </a:ext>
                  </a:extLst>
                </a:gridCol>
                <a:gridCol w="1121461">
                  <a:extLst>
                    <a:ext uri="{9D8B030D-6E8A-4147-A177-3AD203B41FA5}">
                      <a16:colId xmlns:a16="http://schemas.microsoft.com/office/drawing/2014/main" val="3924673428"/>
                    </a:ext>
                  </a:extLst>
                </a:gridCol>
                <a:gridCol w="1122171">
                  <a:extLst>
                    <a:ext uri="{9D8B030D-6E8A-4147-A177-3AD203B41FA5}">
                      <a16:colId xmlns:a16="http://schemas.microsoft.com/office/drawing/2014/main" val="2182124774"/>
                    </a:ext>
                  </a:extLst>
                </a:gridCol>
              </a:tblGrid>
              <a:tr h="494829">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 </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Predicted No</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Predicted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05251784"/>
                  </a:ext>
                </a:extLst>
              </a:tr>
              <a:tr h="24128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No</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55666</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1198</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61608684"/>
                  </a:ext>
                </a:extLst>
              </a:tr>
              <a:tr h="24128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18</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80</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90314959"/>
                  </a:ext>
                </a:extLst>
              </a:tr>
            </a:tbl>
          </a:graphicData>
        </a:graphic>
      </p:graphicFrame>
      <p:graphicFrame>
        <p:nvGraphicFramePr>
          <p:cNvPr id="16" name="Table 15">
            <a:extLst>
              <a:ext uri="{FF2B5EF4-FFF2-40B4-BE49-F238E27FC236}">
                <a16:creationId xmlns:a16="http://schemas.microsoft.com/office/drawing/2014/main" id="{A6F479FD-1523-450E-8CB2-B7E41AFB3753}"/>
              </a:ext>
            </a:extLst>
          </p:cNvPr>
          <p:cNvGraphicFramePr>
            <a:graphicFrameLocks noGrp="1"/>
          </p:cNvGraphicFramePr>
          <p:nvPr>
            <p:extLst>
              <p:ext uri="{D42A27DB-BD31-4B8C-83A1-F6EECF244321}">
                <p14:modId xmlns:p14="http://schemas.microsoft.com/office/powerpoint/2010/main" val="2211888150"/>
              </p:ext>
            </p:extLst>
          </p:nvPr>
        </p:nvGraphicFramePr>
        <p:xfrm>
          <a:off x="6399394" y="2031107"/>
          <a:ext cx="3765141" cy="962465"/>
        </p:xfrm>
        <a:graphic>
          <a:graphicData uri="http://schemas.openxmlformats.org/drawingml/2006/table">
            <a:tbl>
              <a:tblPr firstRow="1" firstCol="1" bandRow="1">
                <a:tableStyleId>{93296810-A885-4BE3-A3E7-6D5BEEA58F35}</a:tableStyleId>
              </a:tblPr>
              <a:tblGrid>
                <a:gridCol w="1254782">
                  <a:extLst>
                    <a:ext uri="{9D8B030D-6E8A-4147-A177-3AD203B41FA5}">
                      <a16:colId xmlns:a16="http://schemas.microsoft.com/office/drawing/2014/main" val="3361098563"/>
                    </a:ext>
                  </a:extLst>
                </a:gridCol>
                <a:gridCol w="1254782">
                  <a:extLst>
                    <a:ext uri="{9D8B030D-6E8A-4147-A177-3AD203B41FA5}">
                      <a16:colId xmlns:a16="http://schemas.microsoft.com/office/drawing/2014/main" val="1855766585"/>
                    </a:ext>
                  </a:extLst>
                </a:gridCol>
                <a:gridCol w="1255577">
                  <a:extLst>
                    <a:ext uri="{9D8B030D-6E8A-4147-A177-3AD203B41FA5}">
                      <a16:colId xmlns:a16="http://schemas.microsoft.com/office/drawing/2014/main" val="2823214050"/>
                    </a:ext>
                  </a:extLst>
                </a:gridCol>
              </a:tblGrid>
              <a:tr h="487267">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 </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Predicted No</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Predicted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88824628"/>
                  </a:ext>
                </a:extLst>
              </a:tr>
              <a:tr h="237599">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No</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56862</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2</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52768076"/>
                  </a:ext>
                </a:extLst>
              </a:tr>
              <a:tr h="237599">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36</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62</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19926274"/>
                  </a:ext>
                </a:extLst>
              </a:tr>
            </a:tbl>
          </a:graphicData>
        </a:graphic>
      </p:graphicFrame>
      <p:graphicFrame>
        <p:nvGraphicFramePr>
          <p:cNvPr id="17" name="Table 16">
            <a:extLst>
              <a:ext uri="{FF2B5EF4-FFF2-40B4-BE49-F238E27FC236}">
                <a16:creationId xmlns:a16="http://schemas.microsoft.com/office/drawing/2014/main" id="{7E02818A-6805-4453-AD11-93C36E534BD2}"/>
              </a:ext>
            </a:extLst>
          </p:cNvPr>
          <p:cNvGraphicFramePr>
            <a:graphicFrameLocks noGrp="1"/>
          </p:cNvGraphicFramePr>
          <p:nvPr>
            <p:extLst>
              <p:ext uri="{D42A27DB-BD31-4B8C-83A1-F6EECF244321}">
                <p14:modId xmlns:p14="http://schemas.microsoft.com/office/powerpoint/2010/main" val="643395833"/>
              </p:ext>
            </p:extLst>
          </p:nvPr>
        </p:nvGraphicFramePr>
        <p:xfrm>
          <a:off x="6399393" y="3793366"/>
          <a:ext cx="3765141" cy="962465"/>
        </p:xfrm>
        <a:graphic>
          <a:graphicData uri="http://schemas.openxmlformats.org/drawingml/2006/table">
            <a:tbl>
              <a:tblPr firstRow="1" firstCol="1" bandRow="1">
                <a:tableStyleId>{93296810-A885-4BE3-A3E7-6D5BEEA58F35}</a:tableStyleId>
              </a:tblPr>
              <a:tblGrid>
                <a:gridCol w="1254782">
                  <a:extLst>
                    <a:ext uri="{9D8B030D-6E8A-4147-A177-3AD203B41FA5}">
                      <a16:colId xmlns:a16="http://schemas.microsoft.com/office/drawing/2014/main" val="1792093672"/>
                    </a:ext>
                  </a:extLst>
                </a:gridCol>
                <a:gridCol w="1254782">
                  <a:extLst>
                    <a:ext uri="{9D8B030D-6E8A-4147-A177-3AD203B41FA5}">
                      <a16:colId xmlns:a16="http://schemas.microsoft.com/office/drawing/2014/main" val="327860095"/>
                    </a:ext>
                  </a:extLst>
                </a:gridCol>
                <a:gridCol w="1255577">
                  <a:extLst>
                    <a:ext uri="{9D8B030D-6E8A-4147-A177-3AD203B41FA5}">
                      <a16:colId xmlns:a16="http://schemas.microsoft.com/office/drawing/2014/main" val="2029235070"/>
                    </a:ext>
                  </a:extLst>
                </a:gridCol>
              </a:tblGrid>
              <a:tr h="487267">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 </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Predicted No</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Predicted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12132576"/>
                  </a:ext>
                </a:extLst>
              </a:tr>
              <a:tr h="237599">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No</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56862</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2</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39255922"/>
                  </a:ext>
                </a:extLst>
              </a:tr>
              <a:tr h="237599">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33</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65</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52362799"/>
                  </a:ext>
                </a:extLst>
              </a:tr>
            </a:tbl>
          </a:graphicData>
        </a:graphic>
      </p:graphicFrame>
      <p:graphicFrame>
        <p:nvGraphicFramePr>
          <p:cNvPr id="18" name="Table 17">
            <a:extLst>
              <a:ext uri="{FF2B5EF4-FFF2-40B4-BE49-F238E27FC236}">
                <a16:creationId xmlns:a16="http://schemas.microsoft.com/office/drawing/2014/main" id="{126864E4-133D-47BB-8E4E-D6788E140C7E}"/>
              </a:ext>
            </a:extLst>
          </p:cNvPr>
          <p:cNvGraphicFramePr>
            <a:graphicFrameLocks noGrp="1"/>
          </p:cNvGraphicFramePr>
          <p:nvPr>
            <p:extLst>
              <p:ext uri="{D42A27DB-BD31-4B8C-83A1-F6EECF244321}">
                <p14:modId xmlns:p14="http://schemas.microsoft.com/office/powerpoint/2010/main" val="2308290353"/>
              </p:ext>
            </p:extLst>
          </p:nvPr>
        </p:nvGraphicFramePr>
        <p:xfrm>
          <a:off x="6489199" y="5565208"/>
          <a:ext cx="3822293" cy="977401"/>
        </p:xfrm>
        <a:graphic>
          <a:graphicData uri="http://schemas.openxmlformats.org/drawingml/2006/table">
            <a:tbl>
              <a:tblPr firstRow="1" firstCol="1" bandRow="1">
                <a:tableStyleId>{93296810-A885-4BE3-A3E7-6D5BEEA58F35}</a:tableStyleId>
              </a:tblPr>
              <a:tblGrid>
                <a:gridCol w="1273829">
                  <a:extLst>
                    <a:ext uri="{9D8B030D-6E8A-4147-A177-3AD203B41FA5}">
                      <a16:colId xmlns:a16="http://schemas.microsoft.com/office/drawing/2014/main" val="3269841336"/>
                    </a:ext>
                  </a:extLst>
                </a:gridCol>
                <a:gridCol w="1273829">
                  <a:extLst>
                    <a:ext uri="{9D8B030D-6E8A-4147-A177-3AD203B41FA5}">
                      <a16:colId xmlns:a16="http://schemas.microsoft.com/office/drawing/2014/main" val="4065263673"/>
                    </a:ext>
                  </a:extLst>
                </a:gridCol>
                <a:gridCol w="1274635">
                  <a:extLst>
                    <a:ext uri="{9D8B030D-6E8A-4147-A177-3AD203B41FA5}">
                      <a16:colId xmlns:a16="http://schemas.microsoft.com/office/drawing/2014/main" val="1819358110"/>
                    </a:ext>
                  </a:extLst>
                </a:gridCol>
              </a:tblGrid>
              <a:tr h="494829">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 </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Predicted No</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Predicted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80427161"/>
                  </a:ext>
                </a:extLst>
              </a:tr>
              <a:tr h="24128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No</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56844</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17</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47959917"/>
                  </a:ext>
                </a:extLst>
              </a:tr>
              <a:tr h="24128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Actual 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17</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dirty="0">
                          <a:effectLst/>
                          <a:latin typeface="Times New Roman" panose="02020603050405020304" pitchFamily="18" charset="0"/>
                          <a:cs typeface="Times New Roman" panose="02020603050405020304" pitchFamily="18" charset="0"/>
                        </a:rPr>
                        <a:t>84</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46356754"/>
                  </a:ext>
                </a:extLst>
              </a:tr>
            </a:tbl>
          </a:graphicData>
        </a:graphic>
      </p:graphicFrame>
    </p:spTree>
    <p:extLst>
      <p:ext uri="{BB962C8B-B14F-4D97-AF65-F5344CB8AC3E}">
        <p14:creationId xmlns:p14="http://schemas.microsoft.com/office/powerpoint/2010/main" val="204019362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Accuracy Score Comparison</a:t>
            </a:r>
            <a:endParaRPr lang="en-IN" i="1" u="sng" dirty="0">
              <a:effectLst/>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1DC89A21-542D-4F66-B61E-55809E5E28EB}"/>
              </a:ext>
            </a:extLst>
          </p:cNvPr>
          <p:cNvSpPr>
            <a:spLocks noGrp="1"/>
          </p:cNvSpPr>
          <p:nvPr>
            <p:ph sz="half" idx="1"/>
          </p:nvPr>
        </p:nvSpPr>
        <p:spPr/>
        <p:txBody>
          <a:bodyPr>
            <a:normAutofit/>
          </a:bodyPr>
          <a:lstStyle/>
          <a:p>
            <a:r>
              <a:rPr lang="en-US" i="1" u="sng" dirty="0">
                <a:latin typeface="Times New Roman" panose="02020603050405020304" pitchFamily="18" charset="0"/>
                <a:cs typeface="Times New Roman" panose="02020603050405020304" pitchFamily="18" charset="0"/>
              </a:rPr>
              <a:t>Conclusion</a:t>
            </a:r>
            <a:r>
              <a:rPr lang="en-US" i="1" dirty="0">
                <a:latin typeface="Times New Roman" panose="02020603050405020304" pitchFamily="18" charset="0"/>
                <a:cs typeface="Times New Roman" panose="02020603050405020304" pitchFamily="18" charset="0"/>
              </a:rPr>
              <a:t>:</a:t>
            </a:r>
          </a:p>
          <a:p>
            <a:pPr marL="36900" indent="0" algn="just">
              <a:buNone/>
            </a:pPr>
            <a:r>
              <a:rPr lang="en-US" sz="1800" i="1" dirty="0">
                <a:effectLst/>
                <a:latin typeface="Times New Roman" panose="02020603050405020304" pitchFamily="18" charset="0"/>
                <a:ea typeface="Calibri" panose="020F0502020204030204" pitchFamily="34" charset="0"/>
                <a:cs typeface="Times New Roman" panose="02020603050405020304" pitchFamily="18" charset="0"/>
              </a:rPr>
              <a:t>	Credit card fraud detection is a mostly used machine learning problem no doubt. We have used some of the common techniques of Machine learning algorithm. We have got 99.94% accuracy by ANN classifier which is no doubt a great accuracy for this kind of serious crime detection problem. In Random Forest classifier we have got 34 misclassifications which is negligible to the seriousness of this problem. If we put more data in this algorithm, we expect to get more accurate predictions.</a:t>
            </a:r>
            <a:endParaRPr lang="en-IN" sz="1800" i="1"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i="1" dirty="0">
              <a:latin typeface="Times New Roman" panose="02020603050405020304" pitchFamily="18" charset="0"/>
              <a:cs typeface="Times New Roman" panose="02020603050405020304" pitchFamily="18" charset="0"/>
            </a:endParaRPr>
          </a:p>
        </p:txBody>
      </p:sp>
      <p:graphicFrame>
        <p:nvGraphicFramePr>
          <p:cNvPr id="6" name="Content Placeholder 5">
            <a:extLst>
              <a:ext uri="{FF2B5EF4-FFF2-40B4-BE49-F238E27FC236}">
                <a16:creationId xmlns:a16="http://schemas.microsoft.com/office/drawing/2014/main" id="{E30EBB30-CF46-4CA4-BDDC-14948F26F1A6}"/>
              </a:ext>
            </a:extLst>
          </p:cNvPr>
          <p:cNvGraphicFramePr>
            <a:graphicFrameLocks noGrp="1"/>
          </p:cNvGraphicFramePr>
          <p:nvPr>
            <p:ph sz="half" idx="2"/>
            <p:extLst>
              <p:ext uri="{D42A27DB-BD31-4B8C-83A1-F6EECF244321}">
                <p14:modId xmlns:p14="http://schemas.microsoft.com/office/powerpoint/2010/main" val="796585593"/>
              </p:ext>
            </p:extLst>
          </p:nvPr>
        </p:nvGraphicFramePr>
        <p:xfrm>
          <a:off x="6482443" y="2076451"/>
          <a:ext cx="4785113" cy="3622667"/>
        </p:xfrm>
        <a:graphic>
          <a:graphicData uri="http://schemas.openxmlformats.org/drawingml/2006/table">
            <a:tbl>
              <a:tblPr firstRow="1" firstCol="1" bandRow="1">
                <a:tableStyleId>{93296810-A885-4BE3-A3E7-6D5BEEA58F35}</a:tableStyleId>
              </a:tblPr>
              <a:tblGrid>
                <a:gridCol w="2487852">
                  <a:extLst>
                    <a:ext uri="{9D8B030D-6E8A-4147-A177-3AD203B41FA5}">
                      <a16:colId xmlns:a16="http://schemas.microsoft.com/office/drawing/2014/main" val="634928327"/>
                    </a:ext>
                  </a:extLst>
                </a:gridCol>
                <a:gridCol w="2297261">
                  <a:extLst>
                    <a:ext uri="{9D8B030D-6E8A-4147-A177-3AD203B41FA5}">
                      <a16:colId xmlns:a16="http://schemas.microsoft.com/office/drawing/2014/main" val="1419366904"/>
                    </a:ext>
                  </a:extLst>
                </a:gridCol>
              </a:tblGrid>
              <a:tr h="44997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Name of Classifier</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Accuracy Score</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09556770"/>
                  </a:ext>
                </a:extLst>
              </a:tr>
              <a:tr h="44997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Logistic regression</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0.999175</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82748520"/>
                  </a:ext>
                </a:extLst>
              </a:tr>
              <a:tr h="44997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K-nearest neighbors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0.999386</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85079369"/>
                  </a:ext>
                </a:extLst>
              </a:tr>
              <a:tr h="44997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Naïve Bayes</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0.978652</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39226619"/>
                  </a:ext>
                </a:extLst>
              </a:tr>
              <a:tr h="922811">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Support vector machine</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0.999333</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51423185"/>
                  </a:ext>
                </a:extLst>
              </a:tr>
              <a:tr h="44997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Random forest</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0.999386</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03624870"/>
                  </a:ext>
                </a:extLst>
              </a:tr>
              <a:tr h="449976">
                <a:tc>
                  <a:txBody>
                    <a:bodyPr/>
                    <a:lstStyle/>
                    <a:p>
                      <a:pPr algn="just">
                        <a:lnSpc>
                          <a:spcPct val="107000"/>
                        </a:lnSpc>
                        <a:spcAft>
                          <a:spcPts val="800"/>
                        </a:spcAft>
                      </a:pPr>
                      <a:r>
                        <a:rPr lang="en-US" sz="1200">
                          <a:effectLst/>
                          <a:latin typeface="Times New Roman" panose="02020603050405020304" pitchFamily="18" charset="0"/>
                          <a:cs typeface="Times New Roman" panose="02020603050405020304" pitchFamily="18" charset="0"/>
                        </a:rPr>
                        <a:t>ANN</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800"/>
                        </a:spcAft>
                      </a:pPr>
                      <a:r>
                        <a:rPr lang="en-US" sz="1200" b="1" dirty="0">
                          <a:solidFill>
                            <a:srgbClr val="FF0000"/>
                          </a:solidFill>
                          <a:effectLst/>
                          <a:latin typeface="Times New Roman" panose="02020603050405020304" pitchFamily="18" charset="0"/>
                          <a:cs typeface="Times New Roman" panose="02020603050405020304" pitchFamily="18" charset="0"/>
                        </a:rPr>
                        <a:t>0.999403</a:t>
                      </a:r>
                      <a:endParaRPr lang="en-IN" sz="1100" b="1"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27032144"/>
                  </a:ext>
                </a:extLst>
              </a:tr>
            </a:tbl>
          </a:graphicData>
        </a:graphic>
      </p:graphicFrame>
    </p:spTree>
    <p:extLst>
      <p:ext uri="{BB962C8B-B14F-4D97-AF65-F5344CB8AC3E}">
        <p14:creationId xmlns:p14="http://schemas.microsoft.com/office/powerpoint/2010/main" val="104240686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Future Enhancement</a:t>
            </a:r>
            <a:endParaRPr lang="en-IN" i="1" u="sng" dirty="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F6A2A9-A021-4C59-B721-A8351FE42049}"/>
              </a:ext>
            </a:extLst>
          </p:cNvPr>
          <p:cNvSpPr>
            <a:spLocks noGrp="1"/>
          </p:cNvSpPr>
          <p:nvPr>
            <p:ph idx="1"/>
          </p:nvPr>
        </p:nvSpPr>
        <p:spPr>
          <a:xfrm>
            <a:off x="913795" y="2076451"/>
            <a:ext cx="10353762" cy="3000875"/>
          </a:xfrm>
        </p:spPr>
        <p:txBody>
          <a:bodyPr>
            <a:normAutofit lnSpcReduction="10000"/>
          </a:bodyPr>
          <a:lstStyle/>
          <a:p>
            <a:pPr algn="just">
              <a:lnSpc>
                <a:spcPct val="107000"/>
              </a:lnSpc>
              <a:spcAft>
                <a:spcPts val="800"/>
              </a:spcAft>
            </a:pPr>
            <a:r>
              <a:rPr lang="en-US" i="1" dirty="0">
                <a:effectLst/>
                <a:latin typeface="Times New Roman" panose="02020603050405020304" pitchFamily="18" charset="0"/>
                <a:ea typeface="Calibri" panose="020F0502020204030204" pitchFamily="34" charset="0"/>
                <a:cs typeface="Times New Roman" panose="02020603050405020304" pitchFamily="18" charset="0"/>
              </a:rPr>
              <a:t>However, we have reached a very good accuracy, it’s not the end. We will try our best to improve the model to get 100% accuracy where our model can classify correctly the valid and fraud transactions without having any false prediction.</a:t>
            </a:r>
            <a:endParaRPr lang="en-IN" i="1"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US" i="1" dirty="0">
                <a:effectLst/>
                <a:latin typeface="Times New Roman" panose="02020603050405020304" pitchFamily="18" charset="0"/>
                <a:ea typeface="Calibri" panose="020F0502020204030204" pitchFamily="34" charset="0"/>
                <a:cs typeface="Times New Roman" panose="02020603050405020304" pitchFamily="18" charset="0"/>
              </a:rPr>
              <a:t>We will also add some more sophisticated algorithms to make the predictions more accurate in future. </a:t>
            </a:r>
            <a:endParaRPr lang="en-IN" i="1"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US" i="1" dirty="0">
                <a:effectLst/>
                <a:latin typeface="Times New Roman" panose="02020603050405020304" pitchFamily="18" charset="0"/>
                <a:ea typeface="Calibri" panose="020F0502020204030204" pitchFamily="34" charset="0"/>
                <a:cs typeface="Times New Roman" panose="02020603050405020304" pitchFamily="18" charset="0"/>
              </a:rPr>
              <a:t>More data always increases the precision of any algorithm. We will also try to predict this problem with more data. However, this needs some official supports from banks to face the real-life data problems.</a:t>
            </a:r>
            <a:endParaRPr lang="en-IN" i="1"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1281697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a:xfrm>
            <a:off x="913795" y="609600"/>
            <a:ext cx="10353762" cy="1023257"/>
          </a:xfrm>
        </p:spPr>
        <p:txBody>
          <a:bodyPr/>
          <a:lstStyle/>
          <a:p>
            <a:r>
              <a:rPr lang="en-US" i="1" u="sng" dirty="0">
                <a:effectLst/>
                <a:latin typeface="Times New Roman" panose="02020603050405020304" pitchFamily="18" charset="0"/>
                <a:cs typeface="Times New Roman" panose="02020603050405020304" pitchFamily="18" charset="0"/>
              </a:rPr>
              <a:t>References</a:t>
            </a:r>
            <a:endParaRPr lang="en-IN" i="1" u="sng" dirty="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F6A2A9-A021-4C59-B721-A8351FE42049}"/>
              </a:ext>
            </a:extLst>
          </p:cNvPr>
          <p:cNvSpPr>
            <a:spLocks noGrp="1"/>
          </p:cNvSpPr>
          <p:nvPr>
            <p:ph idx="1"/>
          </p:nvPr>
        </p:nvSpPr>
        <p:spPr>
          <a:xfrm>
            <a:off x="913795" y="1730829"/>
            <a:ext cx="10353762" cy="4694464"/>
          </a:xfrm>
        </p:spPr>
        <p:txBody>
          <a:bodyPr>
            <a:noAutofit/>
          </a:bodyPr>
          <a:lstStyle/>
          <a:p>
            <a:pPr marL="342900" lvl="0" indent="-342900" algn="just">
              <a:buFont typeface="+mj-lt"/>
              <a:buAutoNum type="arabicPeriod"/>
            </a:pPr>
            <a:r>
              <a:rPr lang="en-IN" i="1" dirty="0">
                <a:effectLst/>
                <a:latin typeface="Times New Roman" panose="02020603050405020304" pitchFamily="18" charset="0"/>
                <a:ea typeface="Times New Roman" panose="02020603050405020304" pitchFamily="18" charset="0"/>
                <a:cs typeface="Times New Roman" panose="02020603050405020304" pitchFamily="18" charset="0"/>
              </a:rPr>
              <a:t>Analysis of Credit Card Fraud Detection Techniques. (2016b). International Journal of Science and Research (IJSR), 5(3), 1302–1307.</a:t>
            </a:r>
          </a:p>
          <a:p>
            <a:pPr algn="just"/>
            <a:r>
              <a:rPr lang="en-IN" i="1"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342900" lvl="0" indent="-342900" algn="just">
              <a:buFont typeface="+mj-lt"/>
              <a:buAutoNum type="arabicPeriod"/>
            </a:pPr>
            <a:r>
              <a:rPr lang="en-IN" i="1" dirty="0" err="1">
                <a:effectLst/>
                <a:latin typeface="Times New Roman" panose="02020603050405020304" pitchFamily="18" charset="0"/>
                <a:ea typeface="Times New Roman" panose="02020603050405020304" pitchFamily="18" charset="0"/>
                <a:cs typeface="Times New Roman" panose="02020603050405020304" pitchFamily="18" charset="0"/>
              </a:rPr>
              <a:t>Shimpi</a:t>
            </a:r>
            <a:r>
              <a:rPr lang="en-IN" i="1" dirty="0">
                <a:effectLst/>
                <a:latin typeface="Times New Roman" panose="02020603050405020304" pitchFamily="18" charset="0"/>
                <a:ea typeface="Times New Roman" panose="02020603050405020304" pitchFamily="18" charset="0"/>
                <a:cs typeface="Times New Roman" panose="02020603050405020304" pitchFamily="18" charset="0"/>
              </a:rPr>
              <a:t>, P. R. (2016b). Survey on Credit Card Fraud Detection Techniques. International Journal Of Engineering And Computer Science. Published.</a:t>
            </a:r>
          </a:p>
          <a:p>
            <a:pPr algn="just"/>
            <a:r>
              <a:rPr lang="en-IN" i="1"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342900" lvl="0" indent="-342900" algn="just">
              <a:buFont typeface="+mj-lt"/>
              <a:buAutoNum type="arabicPeriod"/>
            </a:pPr>
            <a:r>
              <a:rPr lang="en-IN" i="1" dirty="0">
                <a:effectLst/>
                <a:latin typeface="Times New Roman" panose="02020603050405020304" pitchFamily="18" charset="0"/>
                <a:ea typeface="Times New Roman" panose="02020603050405020304" pitchFamily="18" charset="0"/>
                <a:cs typeface="Times New Roman" panose="02020603050405020304" pitchFamily="18" charset="0"/>
              </a:rPr>
              <a:t>Padvekar, S. A., </a:t>
            </a:r>
            <a:r>
              <a:rPr lang="en-IN" i="1" dirty="0" err="1">
                <a:effectLst/>
                <a:latin typeface="Times New Roman" panose="02020603050405020304" pitchFamily="18" charset="0"/>
                <a:ea typeface="Times New Roman" panose="02020603050405020304" pitchFamily="18" charset="0"/>
                <a:cs typeface="Times New Roman" panose="02020603050405020304" pitchFamily="18" charset="0"/>
              </a:rPr>
              <a:t>Kangane</a:t>
            </a:r>
            <a:r>
              <a:rPr lang="en-IN" i="1" dirty="0">
                <a:effectLst/>
                <a:latin typeface="Times New Roman" panose="02020603050405020304" pitchFamily="18" charset="0"/>
                <a:ea typeface="Times New Roman" panose="02020603050405020304" pitchFamily="18" charset="0"/>
                <a:cs typeface="Times New Roman" panose="02020603050405020304" pitchFamily="18" charset="0"/>
              </a:rPr>
              <a:t>, P. M., &amp; Jadhav, K. V. (2016). Credit Card Fraud Detection System. International Journal Of Engineering And Computer Science. Published.</a:t>
            </a:r>
          </a:p>
          <a:p>
            <a:pPr algn="just"/>
            <a:r>
              <a:rPr lang="en-IN" i="1"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342900" lvl="0" indent="-342900" algn="just">
              <a:buFont typeface="+mj-lt"/>
              <a:buAutoNum type="arabicPeriod"/>
            </a:pPr>
            <a:r>
              <a:rPr lang="en-IN" i="1" dirty="0">
                <a:effectLst/>
                <a:latin typeface="Times New Roman" panose="02020603050405020304" pitchFamily="18" charset="0"/>
                <a:ea typeface="Times New Roman" panose="02020603050405020304" pitchFamily="18" charset="0"/>
                <a:cs typeface="Times New Roman" panose="02020603050405020304" pitchFamily="18" charset="0"/>
              </a:rPr>
              <a:t>C., D. V. P. (2020). Analysis of Performance on Classification Algorithms for Credit Card Fraud Detection. Journal of Advanced Research in Dynamical and Control Systems, 12(SP3), 1403–1409.</a:t>
            </a:r>
          </a:p>
          <a:p>
            <a:endParaRPr lang="en-IN" i="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557125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a:xfrm>
            <a:off x="913795" y="609600"/>
            <a:ext cx="10353762" cy="1023257"/>
          </a:xfrm>
        </p:spPr>
        <p:txBody>
          <a:bodyPr/>
          <a:lstStyle/>
          <a:p>
            <a:r>
              <a:rPr lang="en-US" i="1" u="sng" dirty="0">
                <a:effectLst/>
                <a:latin typeface="Times New Roman" panose="02020603050405020304" pitchFamily="18" charset="0"/>
                <a:cs typeface="Times New Roman" panose="02020603050405020304" pitchFamily="18" charset="0"/>
              </a:rPr>
              <a:t>Animation Video</a:t>
            </a:r>
            <a:endParaRPr lang="en-IN" i="1" u="sng" dirty="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F6A2A9-A021-4C59-B721-A8351FE42049}"/>
              </a:ext>
            </a:extLst>
          </p:cNvPr>
          <p:cNvSpPr>
            <a:spLocks noGrp="1"/>
          </p:cNvSpPr>
          <p:nvPr>
            <p:ph idx="1"/>
          </p:nvPr>
        </p:nvSpPr>
        <p:spPr>
          <a:xfrm>
            <a:off x="913795" y="1730829"/>
            <a:ext cx="10353762" cy="4694464"/>
          </a:xfrm>
        </p:spPr>
        <p:txBody>
          <a:bodyPr>
            <a:noAutofit/>
          </a:bodyPr>
          <a:lstStyle/>
          <a:p>
            <a:endParaRPr lang="en-US"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endParaRPr lang="en-IN" i="1" u="sng" dirty="0">
              <a:latin typeface="Times New Roman" panose="02020603050405020304" pitchFamily="18" charset="0"/>
              <a:cs typeface="Times New Roman" panose="02020603050405020304" pitchFamily="18" charset="0"/>
            </a:endParaRPr>
          </a:p>
          <a:p>
            <a:r>
              <a:rPr lang="en-IN" i="1" u="sng" dirty="0">
                <a:latin typeface="Times New Roman" panose="02020603050405020304" pitchFamily="18" charset="0"/>
                <a:cs typeface="Times New Roman" panose="02020603050405020304" pitchFamily="18" charset="0"/>
              </a:rPr>
              <a:t>Video link:</a:t>
            </a:r>
            <a:r>
              <a:rPr lang="en-IN" i="1" dirty="0">
                <a:latin typeface="Times New Roman" panose="02020603050405020304" pitchFamily="18" charset="0"/>
                <a:cs typeface="Times New Roman" panose="02020603050405020304" pitchFamily="18" charset="0"/>
              </a:rPr>
              <a:t>  </a:t>
            </a:r>
            <a:r>
              <a:rPr lang="en-IN" i="1" dirty="0">
                <a:latin typeface="Times New Roman" panose="02020603050405020304" pitchFamily="18" charset="0"/>
                <a:cs typeface="Times New Roman" panose="02020603050405020304" pitchFamily="18" charset="0"/>
                <a:hlinkClick r:id="rId2" action="ppaction://hlinkfile"/>
              </a:rPr>
              <a:t>https://drive.google.com/drive/folders/1HPw4YL88EVB7AtrwOfUn88r_JK-wTXqb?usp=sharing</a:t>
            </a:r>
            <a:endParaRPr lang="en-IN"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3009302"/>
      </p:ext>
    </p:ext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157EC-5732-4B25-9567-348283A49C55}"/>
              </a:ext>
            </a:extLst>
          </p:cNvPr>
          <p:cNvSpPr>
            <a:spLocks noGrp="1"/>
          </p:cNvSpPr>
          <p:nvPr>
            <p:ph type="title"/>
          </p:nvPr>
        </p:nvSpPr>
        <p:spPr>
          <a:xfrm>
            <a:off x="913795" y="609600"/>
            <a:ext cx="10353762" cy="3619500"/>
          </a:xfrm>
        </p:spPr>
        <p:txBody>
          <a:bodyPr/>
          <a:lstStyle/>
          <a:p>
            <a:endParaRPr lang="en-IN" dirty="0"/>
          </a:p>
        </p:txBody>
      </p:sp>
      <p:sp>
        <p:nvSpPr>
          <p:cNvPr id="3" name="Content Placeholder 2">
            <a:extLst>
              <a:ext uri="{FF2B5EF4-FFF2-40B4-BE49-F238E27FC236}">
                <a16:creationId xmlns:a16="http://schemas.microsoft.com/office/drawing/2014/main" id="{023AB75F-B019-476B-B225-C997CE197D70}"/>
              </a:ext>
            </a:extLst>
          </p:cNvPr>
          <p:cNvSpPr>
            <a:spLocks noGrp="1"/>
          </p:cNvSpPr>
          <p:nvPr>
            <p:ph idx="1"/>
          </p:nvPr>
        </p:nvSpPr>
        <p:spPr>
          <a:xfrm>
            <a:off x="913795" y="3329354"/>
            <a:ext cx="10353762" cy="2461845"/>
          </a:xfrm>
        </p:spPr>
        <p:txBody>
          <a:bodyPr/>
          <a:lstStyle/>
          <a:p>
            <a:endParaRPr lang="en-US" dirty="0"/>
          </a:p>
          <a:p>
            <a:endParaRPr lang="en-IN" dirty="0"/>
          </a:p>
          <a:p>
            <a:endParaRPr lang="en-IN" dirty="0"/>
          </a:p>
          <a:p>
            <a:r>
              <a:rPr lang="en-IN" i="1" dirty="0">
                <a:latin typeface="Times New Roman" panose="02020603050405020304" pitchFamily="18" charset="0"/>
                <a:cs typeface="Times New Roman" panose="02020603050405020304" pitchFamily="18" charset="0"/>
              </a:rPr>
              <a:t>Looking forward for the feedback!</a:t>
            </a:r>
            <a:r>
              <a:rPr lang="en-IN" i="1" dirty="0">
                <a:latin typeface="Times New Roman" panose="02020603050405020304" pitchFamily="18" charset="0"/>
                <a:cs typeface="Times New Roman" panose="02020603050405020304" pitchFamily="18" charset="0"/>
                <a:sym typeface="Wingdings" panose="05000000000000000000" pitchFamily="2" charset="2"/>
              </a:rPr>
              <a:t></a:t>
            </a:r>
            <a:endParaRPr lang="en-IN" i="1"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E751AFFF-3F68-4623-99C1-60C73C868C6A}"/>
              </a:ext>
            </a:extLst>
          </p:cNvPr>
          <p:cNvSpPr/>
          <p:nvPr/>
        </p:nvSpPr>
        <p:spPr>
          <a:xfrm>
            <a:off x="1575708" y="1066799"/>
            <a:ext cx="8401050" cy="177437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0" i="1" u="none" strike="noStrike" kern="1200" cap="none" spc="0" normalizeH="0" baseline="0" noProof="0" dirty="0">
                <a:ln w="0"/>
                <a:gradFill>
                  <a:gsLst>
                    <a:gs pos="0">
                      <a:srgbClr val="B496C6">
                        <a:lumMod val="50000"/>
                      </a:srgbClr>
                    </a:gs>
                    <a:gs pos="50000">
                      <a:srgbClr val="B496C6"/>
                    </a:gs>
                    <a:gs pos="100000">
                      <a:srgbClr val="B496C6">
                        <a:lumMod val="60000"/>
                        <a:lumOff val="40000"/>
                      </a:srgbClr>
                    </a:gs>
                  </a:gsLst>
                  <a:lin ang="5400000"/>
                </a:gradFill>
                <a:effectLst>
                  <a:reflection blurRad="6350" stA="53000" endA="300" endPos="35500" dir="5400000" sy="-90000" algn="bl" rotWithShape="0"/>
                </a:effectLst>
                <a:uLnTx/>
                <a:uFillTx/>
                <a:latin typeface="Times New Roman" panose="02020603050405020304" pitchFamily="18" charset="0"/>
                <a:ea typeface="+mn-ea"/>
                <a:cs typeface="Times New Roman" panose="02020603050405020304" pitchFamily="18" charset="0"/>
              </a:rPr>
              <a:t>THANK YOU ALL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0" i="1" u="none" strike="noStrike" kern="1200" cap="none" spc="0" normalizeH="0" baseline="0" noProof="0" dirty="0">
                <a:ln w="0"/>
                <a:gradFill>
                  <a:gsLst>
                    <a:gs pos="0">
                      <a:srgbClr val="B496C6">
                        <a:lumMod val="50000"/>
                      </a:srgbClr>
                    </a:gs>
                    <a:gs pos="50000">
                      <a:srgbClr val="B496C6"/>
                    </a:gs>
                    <a:gs pos="100000">
                      <a:srgbClr val="B496C6">
                        <a:lumMod val="60000"/>
                        <a:lumOff val="40000"/>
                      </a:srgbClr>
                    </a:gs>
                  </a:gsLst>
                  <a:lin ang="5400000"/>
                </a:gradFill>
                <a:effectLst>
                  <a:reflection blurRad="6350" stA="53000" endA="300" endPos="35500" dir="5400000" sy="-90000" algn="bl" rotWithShape="0"/>
                </a:effectLst>
                <a:uLnTx/>
                <a:uFillTx/>
                <a:latin typeface="Times New Roman" panose="02020603050405020304" pitchFamily="18" charset="0"/>
                <a:ea typeface="+mn-ea"/>
                <a:cs typeface="Times New Roman" panose="02020603050405020304" pitchFamily="18" charset="0"/>
              </a:rPr>
              <a:t>FOR YOUR PATIENCE</a:t>
            </a:r>
          </a:p>
        </p:txBody>
      </p:sp>
    </p:spTree>
    <p:extLst>
      <p:ext uri="{BB962C8B-B14F-4D97-AF65-F5344CB8AC3E}">
        <p14:creationId xmlns:p14="http://schemas.microsoft.com/office/powerpoint/2010/main" val="43162931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What is ‘Fraud’?</a:t>
            </a:r>
            <a:endParaRPr lang="en-IN" i="1" u="sng" dirty="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F6A2A9-A021-4C59-B721-A8351FE42049}"/>
              </a:ext>
            </a:extLst>
          </p:cNvPr>
          <p:cNvSpPr>
            <a:spLocks noGrp="1"/>
          </p:cNvSpPr>
          <p:nvPr>
            <p:ph idx="1"/>
          </p:nvPr>
        </p:nvSpPr>
        <p:spPr>
          <a:xfrm>
            <a:off x="913795" y="2076451"/>
            <a:ext cx="10353762" cy="3000875"/>
          </a:xfrm>
        </p:spPr>
        <p:txBody>
          <a:bodyPr/>
          <a:lstStyle/>
          <a:p>
            <a:r>
              <a:rPr lang="en-US" i="1" dirty="0">
                <a:latin typeface="Times New Roman" panose="02020603050405020304" pitchFamily="18" charset="0"/>
                <a:cs typeface="Times New Roman" panose="02020603050405020304" pitchFamily="18" charset="0"/>
              </a:rPr>
              <a:t>‘Fraud’ itself a word that belongs to something unlawful and un authorized. Fraud involves false representations of facts, whether by intentionally withholding important information or providing false statements to another party for specific purpose for gaining something that may not have been provided without the deception. Type of Fraud include tax fraud, Credit card fraud, wire fraud, securities fraud and bankruptcy fraud. </a:t>
            </a:r>
          </a:p>
          <a:p>
            <a:pPr marL="36900" indent="0">
              <a:buNone/>
            </a:pPr>
            <a:endParaRPr lang="en-IN" i="1" u="sng" dirty="0">
              <a:latin typeface="Times New Roman" panose="02020603050405020304" pitchFamily="18" charset="0"/>
              <a:cs typeface="Times New Roman" panose="02020603050405020304" pitchFamily="18" charset="0"/>
            </a:endParaRPr>
          </a:p>
          <a:p>
            <a:r>
              <a:rPr lang="en-IN" i="1" u="sng" dirty="0">
                <a:latin typeface="Times New Roman" panose="02020603050405020304" pitchFamily="18" charset="0"/>
                <a:cs typeface="Times New Roman" panose="02020603050405020304" pitchFamily="18" charset="0"/>
              </a:rPr>
              <a:t>Definition</a:t>
            </a:r>
            <a:r>
              <a:rPr lang="en-IN" i="1" dirty="0">
                <a:latin typeface="Times New Roman" panose="02020603050405020304" pitchFamily="18" charset="0"/>
                <a:cs typeface="Times New Roman" panose="02020603050405020304" pitchFamily="18" charset="0"/>
              </a:rPr>
              <a:t>: </a:t>
            </a:r>
            <a:r>
              <a:rPr lang="en-US" i="1" dirty="0">
                <a:latin typeface="Times New Roman" panose="02020603050405020304" pitchFamily="18" charset="0"/>
                <a:cs typeface="Times New Roman" panose="02020603050405020304" pitchFamily="18" charset="0"/>
              </a:rPr>
              <a:t>Fraud is intentionally deception action designed to provide the perpetrator with an unlawful gain or to deny a right to a victim.</a:t>
            </a:r>
            <a:endParaRPr lang="en-IN"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135849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Why To Detect Fraud Transactions?</a:t>
            </a:r>
            <a:endParaRPr lang="en-IN" i="1" u="sng" dirty="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F6A2A9-A021-4C59-B721-A8351FE42049}"/>
              </a:ext>
            </a:extLst>
          </p:cNvPr>
          <p:cNvSpPr>
            <a:spLocks noGrp="1"/>
          </p:cNvSpPr>
          <p:nvPr>
            <p:ph idx="1"/>
          </p:nvPr>
        </p:nvSpPr>
        <p:spPr>
          <a:xfrm>
            <a:off x="913795" y="2076451"/>
            <a:ext cx="10353762" cy="4071256"/>
          </a:xfrm>
        </p:spPr>
        <p:txBody>
          <a:bodyPr>
            <a:noAutofit/>
          </a:bodyPr>
          <a:lstStyle/>
          <a:p>
            <a:r>
              <a:rPr lang="en-US" i="1" dirty="0">
                <a:latin typeface="Times New Roman" panose="02020603050405020304" pitchFamily="18" charset="0"/>
                <a:cs typeface="Times New Roman" panose="02020603050405020304" pitchFamily="18" charset="0"/>
              </a:rPr>
              <a:t>In this modern era where everything is online, making a transaction is not safe anymore, so it is duty of every bank to check the transaction details and analyze them whether it’s a fraud transaction or not which is not an easy task and very time consuming. In the era where time is money, here comes Data Science and Machine Learning algorithm to rescue us from this vital problem. This project includes to give a complete view how to solve this problem using very sophisticated Machine Learning algorithm with Credit Card Fraud Detection, which includes modelling with the past records of Credit Card Transactions with the ones who have the Fraud Transactions. Here we want to classify all the correct Fraud Transactions to avoid any misclassifications. In this project, first we have focused in data pre-processing and data transformation, then we have performed various Classification algorithm to get a model having maximum accuracy score</a:t>
            </a:r>
            <a:endParaRPr lang="en-IN" i="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59266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How does the process work?</a:t>
            </a:r>
            <a:endParaRPr lang="en-IN" i="1" u="sng" dirty="0">
              <a:effectLst/>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CE3F4D29-73D4-4BC4-874E-E9744654B7A2}"/>
              </a:ext>
            </a:extLst>
          </p:cNvPr>
          <p:cNvSpPr>
            <a:spLocks noGrp="1"/>
          </p:cNvSpPr>
          <p:nvPr>
            <p:ph sz="half" idx="1"/>
          </p:nvPr>
        </p:nvSpPr>
        <p:spPr>
          <a:xfrm>
            <a:off x="913795" y="2076450"/>
            <a:ext cx="4033762" cy="4010840"/>
          </a:xfrm>
        </p:spPr>
        <p:txBody>
          <a:bodyPr>
            <a:normAutofit/>
          </a:bodyPr>
          <a:lstStyle/>
          <a:p>
            <a:r>
              <a:rPr lang="en-US" i="1" dirty="0">
                <a:latin typeface="Times New Roman" panose="02020603050405020304" pitchFamily="18" charset="0"/>
                <a:cs typeface="Times New Roman" panose="02020603050405020304" pitchFamily="18" charset="0"/>
              </a:rPr>
              <a:t>These steps are followed by any bank while authorizing any transaction:</a:t>
            </a:r>
          </a:p>
          <a:p>
            <a:pPr marL="494100" indent="-457200">
              <a:buFont typeface="+mj-lt"/>
              <a:buAutoNum type="arabicPeriod"/>
            </a:pPr>
            <a:r>
              <a:rPr lang="en-US" i="1" dirty="0">
                <a:latin typeface="Times New Roman" panose="02020603050405020304" pitchFamily="18" charset="0"/>
                <a:cs typeface="Times New Roman" panose="02020603050405020304" pitchFamily="18" charset="0"/>
              </a:rPr>
              <a:t>User goes for transaction</a:t>
            </a:r>
          </a:p>
          <a:p>
            <a:pPr marL="494100" indent="-457200">
              <a:buFont typeface="+mj-lt"/>
              <a:buAutoNum type="arabicPeriod"/>
            </a:pPr>
            <a:r>
              <a:rPr lang="en-US" i="1" dirty="0">
                <a:latin typeface="Times New Roman" panose="02020603050405020304" pitchFamily="18" charset="0"/>
                <a:cs typeface="Times New Roman" panose="02020603050405020304" pitchFamily="18" charset="0"/>
              </a:rPr>
              <a:t>Automated System receives a transaction request</a:t>
            </a:r>
          </a:p>
          <a:p>
            <a:pPr marL="494100" indent="-457200">
              <a:buFont typeface="+mj-lt"/>
              <a:buAutoNum type="arabicPeriod"/>
            </a:pPr>
            <a:r>
              <a:rPr lang="en-US" i="1" dirty="0">
                <a:latin typeface="Times New Roman" panose="02020603050405020304" pitchFamily="18" charset="0"/>
                <a:cs typeface="Times New Roman" panose="02020603050405020304" pitchFamily="18" charset="0"/>
              </a:rPr>
              <a:t>Uses ML algorithm to make decisions</a:t>
            </a:r>
          </a:p>
          <a:p>
            <a:pPr marL="494100" indent="-457200">
              <a:buFont typeface="+mj-lt"/>
              <a:buAutoNum type="arabicPeriod"/>
            </a:pPr>
            <a:r>
              <a:rPr lang="en-US" i="1" dirty="0">
                <a:latin typeface="Times New Roman" panose="02020603050405020304" pitchFamily="18" charset="0"/>
                <a:cs typeface="Times New Roman" panose="02020603050405020304" pitchFamily="18" charset="0"/>
              </a:rPr>
              <a:t>Fraud = Decline Transaction Genuine = Accept Transaction</a:t>
            </a:r>
            <a:endParaRPr lang="en-IN" i="1" dirty="0">
              <a:latin typeface="Times New Roman" panose="02020603050405020304" pitchFamily="18" charset="0"/>
              <a:cs typeface="Times New Roman" panose="02020603050405020304" pitchFamily="18" charset="0"/>
            </a:endParaRPr>
          </a:p>
        </p:txBody>
      </p:sp>
      <p:pic>
        <p:nvPicPr>
          <p:cNvPr id="12" name="Content Placeholder 11">
            <a:extLst>
              <a:ext uri="{FF2B5EF4-FFF2-40B4-BE49-F238E27FC236}">
                <a16:creationId xmlns:a16="http://schemas.microsoft.com/office/drawing/2014/main" id="{38D4F03B-6D64-4192-B426-F430079AE6C1}"/>
              </a:ext>
            </a:extLst>
          </p:cNvPr>
          <p:cNvPicPr>
            <a:picLocks noGrp="1" noChangeAspect="1"/>
          </p:cNvPicPr>
          <p:nvPr>
            <p:ph sz="half" idx="2"/>
          </p:nvPr>
        </p:nvPicPr>
        <p:blipFill>
          <a:blip r:embed="rId2"/>
          <a:stretch>
            <a:fillRect/>
          </a:stretch>
        </p:blipFill>
        <p:spPr>
          <a:xfrm>
            <a:off x="5404757" y="2076451"/>
            <a:ext cx="6221186" cy="4010840"/>
          </a:xfrm>
        </p:spPr>
      </p:pic>
    </p:spTree>
    <p:extLst>
      <p:ext uri="{BB962C8B-B14F-4D97-AF65-F5344CB8AC3E}">
        <p14:creationId xmlns:p14="http://schemas.microsoft.com/office/powerpoint/2010/main" val="22283836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What we can do?</a:t>
            </a:r>
            <a:endParaRPr lang="en-IN" i="1" u="sng" dirty="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F6A2A9-A021-4C59-B721-A8351FE42049}"/>
              </a:ext>
            </a:extLst>
          </p:cNvPr>
          <p:cNvSpPr>
            <a:spLocks noGrp="1"/>
          </p:cNvSpPr>
          <p:nvPr>
            <p:ph idx="1"/>
          </p:nvPr>
        </p:nvSpPr>
        <p:spPr>
          <a:xfrm>
            <a:off x="913795" y="2076451"/>
            <a:ext cx="10353762" cy="4022270"/>
          </a:xfrm>
        </p:spPr>
        <p:txBody>
          <a:bodyPr>
            <a:normAutofit/>
          </a:bodyPr>
          <a:lstStyle/>
          <a:p>
            <a:r>
              <a:rPr lang="en-IN" i="1" dirty="0">
                <a:latin typeface="Times New Roman" panose="02020603050405020304" pitchFamily="18" charset="0"/>
                <a:cs typeface="Times New Roman" panose="02020603050405020304" pitchFamily="18" charset="0"/>
              </a:rPr>
              <a:t>There are several Machine Learning Algorithm which can be used to detect the fraud transactions. We have used some of them in this project. They are –</a:t>
            </a:r>
          </a:p>
          <a:p>
            <a:r>
              <a:rPr lang="en-IN" i="1" dirty="0">
                <a:latin typeface="Times New Roman" panose="02020603050405020304" pitchFamily="18" charset="0"/>
                <a:cs typeface="Times New Roman" panose="02020603050405020304" pitchFamily="18" charset="0"/>
              </a:rPr>
              <a:t>Logistic Regression</a:t>
            </a:r>
          </a:p>
          <a:p>
            <a:r>
              <a:rPr lang="en-IN" i="1" dirty="0">
                <a:latin typeface="Times New Roman" panose="02020603050405020304" pitchFamily="18" charset="0"/>
                <a:cs typeface="Times New Roman" panose="02020603050405020304" pitchFamily="18" charset="0"/>
              </a:rPr>
              <a:t>K – Nearest Neighbours</a:t>
            </a:r>
          </a:p>
          <a:p>
            <a:r>
              <a:rPr lang="en-IN" i="1" dirty="0">
                <a:latin typeface="Times New Roman" panose="02020603050405020304" pitchFamily="18" charset="0"/>
                <a:cs typeface="Times New Roman" panose="02020603050405020304" pitchFamily="18" charset="0"/>
              </a:rPr>
              <a:t>Naïve Bayes</a:t>
            </a:r>
          </a:p>
          <a:p>
            <a:r>
              <a:rPr lang="en-IN" i="1" dirty="0">
                <a:latin typeface="Times New Roman" panose="02020603050405020304" pitchFamily="18" charset="0"/>
                <a:cs typeface="Times New Roman" panose="02020603050405020304" pitchFamily="18" charset="0"/>
              </a:rPr>
              <a:t>Support Vector Machine</a:t>
            </a:r>
          </a:p>
          <a:p>
            <a:r>
              <a:rPr lang="en-IN" i="1" dirty="0">
                <a:latin typeface="Times New Roman" panose="02020603050405020304" pitchFamily="18" charset="0"/>
                <a:cs typeface="Times New Roman" panose="02020603050405020304" pitchFamily="18" charset="0"/>
              </a:rPr>
              <a:t>Random Forest</a:t>
            </a:r>
          </a:p>
          <a:p>
            <a:r>
              <a:rPr lang="en-IN" i="1" dirty="0">
                <a:latin typeface="Times New Roman" panose="02020603050405020304" pitchFamily="18" charset="0"/>
                <a:cs typeface="Times New Roman" panose="02020603050405020304" pitchFamily="18" charset="0"/>
              </a:rPr>
              <a:t>Artificial Neural Network</a:t>
            </a:r>
          </a:p>
        </p:txBody>
      </p:sp>
    </p:spTree>
    <p:extLst>
      <p:ext uri="{BB962C8B-B14F-4D97-AF65-F5344CB8AC3E}">
        <p14:creationId xmlns:p14="http://schemas.microsoft.com/office/powerpoint/2010/main" val="39946100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Project View </a:t>
            </a:r>
            <a:endParaRPr lang="en-IN" i="1" u="sng" dirty="0">
              <a:effectLst/>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FD1B9F20-A8DD-4730-8C6A-8D3B3AE03B74}"/>
              </a:ext>
            </a:extLst>
          </p:cNvPr>
          <p:cNvPicPr>
            <a:picLocks noGrp="1" noChangeAspect="1"/>
          </p:cNvPicPr>
          <p:nvPr>
            <p:ph idx="1"/>
          </p:nvPr>
        </p:nvPicPr>
        <p:blipFill>
          <a:blip r:embed="rId2"/>
          <a:stretch>
            <a:fillRect/>
          </a:stretch>
        </p:blipFill>
        <p:spPr>
          <a:xfrm>
            <a:off x="1543050" y="2076450"/>
            <a:ext cx="9315449" cy="4171950"/>
          </a:xfrm>
        </p:spPr>
      </p:pic>
    </p:spTree>
    <p:extLst>
      <p:ext uri="{BB962C8B-B14F-4D97-AF65-F5344CB8AC3E}">
        <p14:creationId xmlns:p14="http://schemas.microsoft.com/office/powerpoint/2010/main" val="244771962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Few Terminologies!</a:t>
            </a:r>
            <a:endParaRPr lang="en-IN" i="1" u="sng" dirty="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F6A2A9-A021-4C59-B721-A8351FE42049}"/>
              </a:ext>
            </a:extLst>
          </p:cNvPr>
          <p:cNvSpPr>
            <a:spLocks noGrp="1"/>
          </p:cNvSpPr>
          <p:nvPr>
            <p:ph idx="1"/>
          </p:nvPr>
        </p:nvSpPr>
        <p:spPr>
          <a:xfrm>
            <a:off x="913795" y="2076451"/>
            <a:ext cx="10353762" cy="4463142"/>
          </a:xfrm>
        </p:spPr>
        <p:txBody>
          <a:bodyPr>
            <a:normAutofit lnSpcReduction="10000"/>
          </a:bodyPr>
          <a:lstStyle/>
          <a:p>
            <a:pPr algn="just"/>
            <a:r>
              <a:rPr lang="en-IN" i="1" u="sng" dirty="0">
                <a:latin typeface="Times New Roman" panose="02020603050405020304" pitchFamily="18" charset="0"/>
                <a:cs typeface="Times New Roman" panose="02020603050405020304" pitchFamily="18" charset="0"/>
              </a:rPr>
              <a:t>PCA:</a:t>
            </a:r>
            <a:r>
              <a:rPr lang="en-IN" i="1" dirty="0">
                <a:latin typeface="Times New Roman" panose="02020603050405020304" pitchFamily="18" charset="0"/>
                <a:cs typeface="Times New Roman" panose="02020603050405020304" pitchFamily="18" charset="0"/>
              </a:rPr>
              <a:t> It’s a dimensionality reduction technique used while we have large number od features in our dataset. It transforms the features into lesser number so that we can capture a significant amount of total variability in the dataset.</a:t>
            </a:r>
            <a:endParaRPr lang="en-IN" i="1" u="sng" dirty="0">
              <a:latin typeface="Times New Roman" panose="02020603050405020304" pitchFamily="18" charset="0"/>
              <a:cs typeface="Times New Roman" panose="02020603050405020304" pitchFamily="18" charset="0"/>
            </a:endParaRPr>
          </a:p>
          <a:p>
            <a:pPr algn="just"/>
            <a:r>
              <a:rPr lang="en-IN" i="1" u="sng" dirty="0">
                <a:latin typeface="Times New Roman" panose="02020603050405020304" pitchFamily="18" charset="0"/>
                <a:cs typeface="Times New Roman" panose="02020603050405020304" pitchFamily="18" charset="0"/>
              </a:rPr>
              <a:t>Logistic Regression</a:t>
            </a:r>
            <a:r>
              <a:rPr lang="en-IN" i="1" dirty="0">
                <a:latin typeface="Times New Roman" panose="02020603050405020304" pitchFamily="18" charset="0"/>
                <a:cs typeface="Times New Roman" panose="02020603050405020304" pitchFamily="18" charset="0"/>
              </a:rPr>
              <a:t>: </a:t>
            </a:r>
            <a:r>
              <a:rPr lang="en-US" i="1" dirty="0">
                <a:latin typeface="Times New Roman" panose="02020603050405020304" pitchFamily="18" charset="0"/>
                <a:cs typeface="Times New Roman" panose="02020603050405020304" pitchFamily="18" charset="0"/>
              </a:rPr>
              <a:t>It’s a statistical model which gives a linear boundary to classify the predictor variable very efficiently. As it gives linear boundary, sometimes there is a chance of misclassification.</a:t>
            </a:r>
          </a:p>
          <a:p>
            <a:pPr algn="just"/>
            <a:r>
              <a:rPr lang="en-US" i="1" u="sng" dirty="0">
                <a:latin typeface="Times New Roman" panose="02020603050405020304" pitchFamily="18" charset="0"/>
                <a:cs typeface="Times New Roman" panose="02020603050405020304" pitchFamily="18" charset="0"/>
              </a:rPr>
              <a:t>K-Nearest Neighbors</a:t>
            </a:r>
            <a:r>
              <a:rPr lang="en-US" i="1" dirty="0">
                <a:latin typeface="Times New Roman" panose="02020603050405020304" pitchFamily="18" charset="0"/>
                <a:cs typeface="Times New Roman" panose="02020603050405020304" pitchFamily="18" charset="0"/>
              </a:rPr>
              <a:t>: </a:t>
            </a:r>
            <a:r>
              <a:rPr lang="en-US" sz="2200" i="1" dirty="0">
                <a:latin typeface="Times New Roman" panose="02020603050405020304" pitchFamily="18" charset="0"/>
                <a:cs typeface="Times New Roman" panose="02020603050405020304" pitchFamily="18" charset="0"/>
              </a:rPr>
              <a:t>It’s a nonparametric Supervised Machine learning algorithm used for classification. It calculates the distances of new data point from the k nearest neighbors and count the number of data point in each category. Assign the point to that class which have counted the most neighbors.</a:t>
            </a:r>
          </a:p>
          <a:p>
            <a:pPr algn="just"/>
            <a:r>
              <a:rPr lang="en-US" sz="2200" i="1" u="sng" dirty="0">
                <a:latin typeface="Times New Roman" panose="02020603050405020304" pitchFamily="18" charset="0"/>
                <a:cs typeface="Times New Roman" panose="02020603050405020304" pitchFamily="18" charset="0"/>
              </a:rPr>
              <a:t>Naïve Bayes</a:t>
            </a:r>
            <a:r>
              <a:rPr lang="en-US" sz="2200" i="1" dirty="0">
                <a:latin typeface="Times New Roman" panose="02020603050405020304" pitchFamily="18" charset="0"/>
                <a:cs typeface="Times New Roman" panose="02020603050405020304" pitchFamily="18" charset="0"/>
              </a:rPr>
              <a:t>: </a:t>
            </a:r>
            <a:r>
              <a:rPr lang="en-US" i="1" dirty="0">
                <a:latin typeface="Times New Roman" panose="02020603050405020304" pitchFamily="18" charset="0"/>
                <a:cs typeface="Times New Roman" panose="02020603050405020304" pitchFamily="18" charset="0"/>
              </a:rPr>
              <a:t>It’s a collection of classification algorithms based on Bayes theorem. It used the probability of dependent variable given that all the independent variables have already occurred. Based on the probability, it classifies the dependent variable. </a:t>
            </a:r>
            <a:endParaRPr lang="en-IN"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392502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a:xfrm>
            <a:off x="913795" y="609600"/>
            <a:ext cx="10353762" cy="672193"/>
          </a:xfrm>
        </p:spPr>
        <p:txBody>
          <a:bodyPr>
            <a:normAutofit fontScale="90000"/>
          </a:bodyPr>
          <a:lstStyle/>
          <a:p>
            <a:endParaRPr lang="en-IN" i="1" u="sng" dirty="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F6A2A9-A021-4C59-B721-A8351FE42049}"/>
              </a:ext>
            </a:extLst>
          </p:cNvPr>
          <p:cNvSpPr>
            <a:spLocks noGrp="1"/>
          </p:cNvSpPr>
          <p:nvPr>
            <p:ph idx="1"/>
          </p:nvPr>
        </p:nvSpPr>
        <p:spPr>
          <a:xfrm>
            <a:off x="913795" y="1453243"/>
            <a:ext cx="10353762" cy="5135336"/>
          </a:xfrm>
        </p:spPr>
        <p:txBody>
          <a:bodyPr>
            <a:normAutofit/>
          </a:bodyPr>
          <a:lstStyle/>
          <a:p>
            <a:pPr algn="just"/>
            <a:r>
              <a:rPr lang="en-IN" i="1" u="sng" dirty="0">
                <a:latin typeface="Times New Roman" panose="02020603050405020304" pitchFamily="18" charset="0"/>
                <a:cs typeface="Times New Roman" panose="02020603050405020304" pitchFamily="18" charset="0"/>
              </a:rPr>
              <a:t>Support Vector Machine</a:t>
            </a:r>
            <a:r>
              <a:rPr lang="en-IN" i="1" dirty="0">
                <a:latin typeface="Times New Roman" panose="02020603050405020304" pitchFamily="18" charset="0"/>
                <a:cs typeface="Times New Roman" panose="02020603050405020304" pitchFamily="18" charset="0"/>
              </a:rPr>
              <a:t>: </a:t>
            </a:r>
            <a:r>
              <a:rPr lang="en-US" i="1" dirty="0">
                <a:latin typeface="Times New Roman" panose="02020603050405020304" pitchFamily="18" charset="0"/>
                <a:cs typeface="Times New Roman" panose="02020603050405020304" pitchFamily="18" charset="0"/>
              </a:rPr>
              <a:t>It’s a supervised machine learning algorithm used for Classification and regression both. Here we have used Radial basis function to classify the dependent variable. Radial Basis Kernel is a kernel function that is used in machine learning to find a non-linear classifier or regression line. </a:t>
            </a:r>
            <a:endParaRPr lang="en-IN" i="1" u="sng" dirty="0">
              <a:latin typeface="Times New Roman" panose="02020603050405020304" pitchFamily="18" charset="0"/>
              <a:cs typeface="Times New Roman" panose="02020603050405020304" pitchFamily="18" charset="0"/>
            </a:endParaRPr>
          </a:p>
          <a:p>
            <a:pPr algn="just"/>
            <a:r>
              <a:rPr lang="en-IN" i="1" u="sng" dirty="0">
                <a:latin typeface="Times New Roman" panose="02020603050405020304" pitchFamily="18" charset="0"/>
                <a:cs typeface="Times New Roman" panose="02020603050405020304" pitchFamily="18" charset="0"/>
              </a:rPr>
              <a:t>Random Forest</a:t>
            </a:r>
            <a:r>
              <a:rPr lang="en-IN" i="1" dirty="0">
                <a:latin typeface="Times New Roman" panose="02020603050405020304" pitchFamily="18" charset="0"/>
                <a:cs typeface="Times New Roman" panose="02020603050405020304" pitchFamily="18" charset="0"/>
              </a:rPr>
              <a:t>: </a:t>
            </a:r>
            <a:r>
              <a:rPr lang="en-US" i="1" dirty="0">
                <a:latin typeface="Times New Roman" panose="02020603050405020304" pitchFamily="18" charset="0"/>
                <a:cs typeface="Times New Roman" panose="02020603050405020304" pitchFamily="18" charset="0"/>
              </a:rPr>
              <a:t>It’s one of the mostly used Supervised Machine learning algorithm for classification. Random forest is formed through a bunch of decision tree. Decision tree is collection rules through which classification is made. Using more than one decision trees, make the prediction stable and strong. </a:t>
            </a:r>
            <a:endParaRPr lang="en-IN" i="1" dirty="0">
              <a:latin typeface="Times New Roman" panose="02020603050405020304" pitchFamily="18" charset="0"/>
              <a:cs typeface="Times New Roman" panose="02020603050405020304" pitchFamily="18" charset="0"/>
            </a:endParaRPr>
          </a:p>
          <a:p>
            <a:pPr algn="just"/>
            <a:r>
              <a:rPr lang="en-IN" i="1" u="sng" dirty="0">
                <a:latin typeface="Times New Roman" panose="02020603050405020304" pitchFamily="18" charset="0"/>
                <a:cs typeface="Times New Roman" panose="02020603050405020304" pitchFamily="18" charset="0"/>
              </a:rPr>
              <a:t>Artificial Neural Network</a:t>
            </a:r>
            <a:r>
              <a:rPr lang="en-IN" i="1" dirty="0">
                <a:latin typeface="Times New Roman" panose="02020603050405020304" pitchFamily="18" charset="0"/>
                <a:cs typeface="Times New Roman" panose="02020603050405020304" pitchFamily="18" charset="0"/>
              </a:rPr>
              <a:t>: A</a:t>
            </a:r>
            <a:r>
              <a:rPr lang="en-US" i="1" dirty="0">
                <a:latin typeface="Times New Roman" panose="02020603050405020304" pitchFamily="18" charset="0"/>
                <a:cs typeface="Times New Roman" panose="02020603050405020304" pitchFamily="18" charset="0"/>
              </a:rPr>
              <a:t>n Artificial Neural Network is an information processing technique. It works like the way human brain processes information. ANN includes a large number of connected processing units that work together to process information. They also generate meaningful results from it.</a:t>
            </a:r>
            <a:endParaRPr lang="en-IN" i="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830469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A6E5-F816-4A71-AFAA-099586626382}"/>
              </a:ext>
            </a:extLst>
          </p:cNvPr>
          <p:cNvSpPr>
            <a:spLocks noGrp="1"/>
          </p:cNvSpPr>
          <p:nvPr>
            <p:ph type="title"/>
          </p:nvPr>
        </p:nvSpPr>
        <p:spPr/>
        <p:txBody>
          <a:bodyPr/>
          <a:lstStyle/>
          <a:p>
            <a:r>
              <a:rPr lang="en-US" i="1" u="sng" dirty="0">
                <a:effectLst/>
                <a:latin typeface="Times New Roman" panose="02020603050405020304" pitchFamily="18" charset="0"/>
                <a:cs typeface="Times New Roman" panose="02020603050405020304" pitchFamily="18" charset="0"/>
              </a:rPr>
              <a:t>Dataset – Introduction &amp; EDA </a:t>
            </a:r>
            <a:endParaRPr lang="en-IN" i="1" u="sng" dirty="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F6A2A9-A021-4C59-B721-A8351FE42049}"/>
              </a:ext>
            </a:extLst>
          </p:cNvPr>
          <p:cNvSpPr>
            <a:spLocks noGrp="1"/>
          </p:cNvSpPr>
          <p:nvPr>
            <p:ph sz="half" idx="1"/>
          </p:nvPr>
        </p:nvSpPr>
        <p:spPr>
          <a:xfrm>
            <a:off x="517071" y="1871472"/>
            <a:ext cx="4585608" cy="4186428"/>
          </a:xfrm>
        </p:spPr>
        <p:txBody>
          <a:bodyPr>
            <a:normAutofit lnSpcReduction="10000"/>
          </a:bodyPr>
          <a:lstStyle/>
          <a:p>
            <a:pPr algn="just"/>
            <a:r>
              <a:rPr lang="en-US" i="1" dirty="0">
                <a:latin typeface="Times New Roman" panose="02020603050405020304" pitchFamily="18" charset="0"/>
                <a:cs typeface="Times New Roman" panose="02020603050405020304" pitchFamily="18" charset="0"/>
              </a:rPr>
              <a:t>We have found the dataset for our analysis from Kaggle which is one of the most used platforms by the future Data Scientists. Our dataset has 31 columns out of which 28 are named as v1-v28. Others are ‘Time’, ‘Class’, ‘Amount’. ‘Time’ represents the time gap between the transactions on the dataset. ‘Amount’ is the amount of money that had been withdrawn or transferred. ‘Class’ has two values ‘0’ and ‘1’ where ‘0’ represents a genuine transaction and ‘1’ represents a fraud one.</a:t>
            </a:r>
          </a:p>
          <a:p>
            <a:pPr algn="just"/>
            <a:endParaRPr lang="en-US" i="1" u="sng" dirty="0">
              <a:latin typeface="Times New Roman" panose="02020603050405020304" pitchFamily="18" charset="0"/>
              <a:cs typeface="Times New Roman" panose="02020603050405020304" pitchFamily="18" charset="0"/>
            </a:endParaRPr>
          </a:p>
        </p:txBody>
      </p:sp>
      <p:pic>
        <p:nvPicPr>
          <p:cNvPr id="16" name="Content Placeholder 15">
            <a:extLst>
              <a:ext uri="{FF2B5EF4-FFF2-40B4-BE49-F238E27FC236}">
                <a16:creationId xmlns:a16="http://schemas.microsoft.com/office/drawing/2014/main" id="{8B9BAEFA-18CA-4E42-85C8-E0CF157D004E}"/>
              </a:ext>
            </a:extLst>
          </p:cNvPr>
          <p:cNvPicPr>
            <a:picLocks noGrp="1" noChangeAspect="1"/>
          </p:cNvPicPr>
          <p:nvPr>
            <p:ph sz="half" idx="2"/>
          </p:nvPr>
        </p:nvPicPr>
        <p:blipFill>
          <a:blip r:embed="rId2"/>
          <a:stretch>
            <a:fillRect/>
          </a:stretch>
        </p:blipFill>
        <p:spPr>
          <a:xfrm>
            <a:off x="5208814" y="1871472"/>
            <a:ext cx="6466115" cy="4186428"/>
          </a:xfrm>
        </p:spPr>
      </p:pic>
    </p:spTree>
    <p:extLst>
      <p:ext uri="{BB962C8B-B14F-4D97-AF65-F5344CB8AC3E}">
        <p14:creationId xmlns:p14="http://schemas.microsoft.com/office/powerpoint/2010/main" val="167833843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SlateVTI">
  <a:themeElements>
    <a:clrScheme name="AnalogousFromLightSeedLeftStep">
      <a:dk1>
        <a:srgbClr val="000000"/>
      </a:dk1>
      <a:lt1>
        <a:srgbClr val="FFFFFF"/>
      </a:lt1>
      <a:dk2>
        <a:srgbClr val="243D41"/>
      </a:dk2>
      <a:lt2>
        <a:srgbClr val="E4E8EA"/>
      </a:lt2>
      <a:accent1>
        <a:srgbClr val="C0998A"/>
      </a:accent1>
      <a:accent2>
        <a:srgbClr val="BA7F86"/>
      </a:accent2>
      <a:accent3>
        <a:srgbClr val="C594AF"/>
      </a:accent3>
      <a:accent4>
        <a:srgbClr val="BA7FB8"/>
      </a:accent4>
      <a:accent5>
        <a:srgbClr val="B496C6"/>
      </a:accent5>
      <a:accent6>
        <a:srgbClr val="8B7FBA"/>
      </a:accent6>
      <a:hlink>
        <a:srgbClr val="5E8A9B"/>
      </a:hlink>
      <a:folHlink>
        <a:srgbClr val="848484"/>
      </a:folHlink>
    </a:clrScheme>
    <a:fontScheme name="Slate">
      <a:majorFont>
        <a:latin typeface="Gill Sans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131</TotalTime>
  <Words>1343</Words>
  <Application>Microsoft Office PowerPoint</Application>
  <PresentationFormat>Widescreen</PresentationFormat>
  <Paragraphs>144</Paragraphs>
  <Slides>16</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Calibri</vt:lpstr>
      <vt:lpstr>Franklin Gothic Book</vt:lpstr>
      <vt:lpstr>Gill Sans MT</vt:lpstr>
      <vt:lpstr>Times New Roman</vt:lpstr>
      <vt:lpstr>Wingdings 2</vt:lpstr>
      <vt:lpstr>Crop</vt:lpstr>
      <vt:lpstr>SlateVTI</vt:lpstr>
      <vt:lpstr>Credit Card Fraud Detection</vt:lpstr>
      <vt:lpstr>What is ‘Fraud’?</vt:lpstr>
      <vt:lpstr>Why To Detect Fraud Transactions?</vt:lpstr>
      <vt:lpstr>How does the process work?</vt:lpstr>
      <vt:lpstr>What we can do?</vt:lpstr>
      <vt:lpstr>Project View </vt:lpstr>
      <vt:lpstr>Few Terminologies!</vt:lpstr>
      <vt:lpstr>PowerPoint Presentation</vt:lpstr>
      <vt:lpstr>Dataset – Introduction &amp; EDA </vt:lpstr>
      <vt:lpstr>Graphical Analysis of Target Value</vt:lpstr>
      <vt:lpstr>Findings from the Analysis</vt:lpstr>
      <vt:lpstr>Accuracy Score Comparison</vt:lpstr>
      <vt:lpstr>Future Enhancement</vt:lpstr>
      <vt:lpstr>References</vt:lpstr>
      <vt:lpstr>Animation Video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Detection</dc:title>
  <dc:creator>Diptirtha Chatterjee</dc:creator>
  <cp:lastModifiedBy>Diptirtha Chatterjee</cp:lastModifiedBy>
  <cp:revision>39</cp:revision>
  <dcterms:created xsi:type="dcterms:W3CDTF">2021-06-18T18:29:26Z</dcterms:created>
  <dcterms:modified xsi:type="dcterms:W3CDTF">2021-06-21T14:58:06Z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